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700" r:id="rId4"/>
  </p:sldMasterIdLst>
  <p:notesMasterIdLst>
    <p:notesMasterId r:id="rId16"/>
  </p:notesMasterIdLst>
  <p:handoutMasterIdLst>
    <p:handoutMasterId r:id="rId17"/>
  </p:handoutMasterIdLst>
  <p:sldIdLst>
    <p:sldId id="703" r:id="rId5"/>
    <p:sldId id="692" r:id="rId6"/>
    <p:sldId id="701" r:id="rId7"/>
    <p:sldId id="690" r:id="rId8"/>
    <p:sldId id="693" r:id="rId9"/>
    <p:sldId id="694" r:id="rId10"/>
    <p:sldId id="696" r:id="rId11"/>
    <p:sldId id="697" r:id="rId12"/>
    <p:sldId id="699" r:id="rId13"/>
    <p:sldId id="700" r:id="rId14"/>
    <p:sldId id="695" r:id="rId15"/>
  </p:sldIdLst>
  <p:sldSz cx="12192000" cy="6858000"/>
  <p:notesSz cx="6858000" cy="9144000"/>
  <p:embeddedFontLst>
    <p:embeddedFont>
      <p:font typeface="Block BQ Bold" panose="02000806030000020004" pitchFamily="50" charset="0"/>
      <p:bold r:id="rId18"/>
      <p:boldItalic r:id="rId19"/>
    </p:embeddedFont>
    <p:embeddedFont>
      <p:font typeface="Block BQ Condensed" panose="02000506030000020004" pitchFamily="5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6FF966-5D6E-02B6-D5DB-E2EFB792DCF6}" name="Linnea Donaldson" initials="LD" userId="S::linnea.donaldson@renova.se::16109117-ce03-41ab-83bd-bb69f46f2242" providerId="AD"/>
  <p188:author id="{D8BEB5BE-BBBA-9210-8973-6A4A8D863733}" name="Peter Ringh" initials="PR" userId="S::peter.ringh@renova.se::08b05e7c-a412-4e70-8032-3286912d90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22"/>
    <a:srgbClr val="005776"/>
    <a:srgbClr val="EFEDE9"/>
    <a:srgbClr val="2C2C2B"/>
    <a:srgbClr val="7F1646"/>
    <a:srgbClr val="326575"/>
    <a:srgbClr val="5A1D8A"/>
    <a:srgbClr val="002E15"/>
    <a:srgbClr val="00694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54" autoAdjust="0"/>
  </p:normalViewPr>
  <p:slideViewPr>
    <p:cSldViewPr snapToGrid="0">
      <p:cViewPr varScale="1">
        <p:scale>
          <a:sx n="108" d="100"/>
          <a:sy n="108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00EAA46-3594-4FFD-920F-127D70A056E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5:14:48.115"/>
    </inkml:context>
    <inkml:brush xml:id="br0">
      <inkml:brushProperty name="width" value="0.05" units="cm"/>
      <inkml:brushProperty name="height" value="0.05" units="cm"/>
      <inkml:brushProperty name="color" value="#F16E22"/>
      <inkml:brushProperty name="ignorePressure" value="1"/>
    </inkml:brush>
  </inkml:definitions>
  <inkml:trace contextRef="#ctx0" brushRef="#br0">0 1,'6769'6768,"-6746"-6744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5:15:29.558"/>
    </inkml:context>
    <inkml:brush xml:id="br0">
      <inkml:brushProperty name="width" value="0.05" units="cm"/>
      <inkml:brushProperty name="height" value="0.05" units="cm"/>
      <inkml:brushProperty name="color" value="#F16E22"/>
      <inkml:brushProperty name="ignorePressure" value="1"/>
    </inkml:brush>
  </inkml:definitions>
  <inkml:trace contextRef="#ctx0" brushRef="#br0">0 1,'6769'6768,"-6746"-6744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v-S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sv-S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v-S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508569-7ABC-4751-9134-3BFDEE500652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036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Några exempel: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Laga/reparera prylar, kläder och möbler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Återanvänd allt som kan återanvändas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Låna/hyr saker istället för att köpa nytt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Skapa normer som minskar behovet av att byta ut fungerande saker bara för ett de upplevs omoderna, så kallat upplevt åldrande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Byt ut engångs till flergångs vid konsumtion av mat, dryck och livsmedel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Påverka och uppmuntra företag att producera prylar som är gjorda för att hålla länge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Läs mer om hur EU arbetar för minskade avfallsmängder: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https://eur-lex.europa.eu/legal-content/SV/TXT/?uri=legissum%3Aev0010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Läs mer om hur Sverige arbetar för mindre och renare avfall: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https://www.naturvardsverket.se/amnesomraden/avfall/#E-821120553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Läs mer om hur Göteborgsregionen arbetar för minskade avfallsmängder: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https://goteborg.se/wps/portal/start/kommun-och-politik/kommunens-organisation/forvaltningar-och-namnder/kretslopp-och-vatten/kretslopp-och-vattens-verksamhet/avfallsplan-for-goteborg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01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5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Exempel på fördelar: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Billigt på kort sikt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Enkelt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Exempel på nackdelar:</a:t>
            </a:r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Regnvatten tränger igenom och ta med sig gifter (lakvatten)</a:t>
            </a:r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Det bildas och släpps ut växthusgaser av det som bakterier och mikroorganismer kan äta (metan och koldioxid)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Avfall kommer inte till användning = linjärt system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Det tar stor plats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Risk för skador på djur som rör sig i området när avfallet ligger öppet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Förstör platsen ursprungliga karaktär för alltid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Finns risk att de kan självantända och börja brinna. Det medför utsläpp av farlig rök.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Läs mer om dagens moderna soptippar, som kallas deponier: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https://www.renova.se/om-renova/anlaggningar/deponi-sortering-och-mellanlagring-pa-tagene/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80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Exempel på svar:</a:t>
            </a:r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Globalt sett generellt sett höga inkomstnivåer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Relativt stor mängd fritid, tid som kan användas för inköp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Stort utbud av varor och prylar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Till viss del är varor och prylar identitetsskapande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Ägande av prylar är norm jämfört med dela/hyra 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Kortvariga trender marknadsförs flitigt av företag, ex fast fashion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Teknik utvecklas fort och elektronik blir snabbare utdaterad</a:t>
            </a:r>
            <a:r>
              <a:rPr lang="sv-SE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sv-SE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Större andel förpackningar, ibland förpackning i förpackning</a:t>
            </a:r>
            <a:r>
              <a:rPr lang="en-US" sz="18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Läs mer: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https://www.scb.se/hitta-statistik/artiklar/2020/var-konsumtion-speglar-samhallets-utveckling/</a:t>
            </a:r>
            <a: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</a:br>
            <a:r>
              <a:rPr lang="sv-SE" dirty="0"/>
              <a:t>https://www.naturskyddsforeningen.se/artiklar/vad-ar-ultra-fast-fashion/ 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87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Exempel på fördelar: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Möjligt att fånga upp energin som frigörs, använda den till att koka vatten till ånga som sen driver en turbin och generator vilket skapar el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Ta vara på spillvärmen efter elproduktionen och värma vatten som fördelas till bostäder via långa rör i fjärrvärmesystemet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Minskar behov av soptippar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Säker hantering av avfall som innehåller virus och bakterier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Kan fungera som en njure i samhället och plocka ut exempelvis tungmetaller och andra giftiga ämnen från samhället. 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Exempel på nackdelar: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Ett avfall kan enbart brinna en gång, energiåtervinning är alltså en linjär hantering av avfall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Utsläpp av växthusgasen koldioxid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Behov av kemikalier för rökgasrening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Behov av plats för att hantera bottenaska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Läs mer: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https://www.renova.se/om-renova/anlaggningar/savenas-avfallskraftvarmeverk/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sv-SE" dirty="0"/>
              <a:t>https://www.avfallsverige.se/fakta-statistik/avfallsbehandling/energiatervinning/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32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 timmar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Pantburkar som lämnas i pantsystemet kan smältas om till nya burkar om och om igen utan kvalitetsförlust.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Gör gärna ett digitalt studiebesök hos i </a:t>
            </a:r>
            <a:r>
              <a:rPr lang="sv-SE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Pantamera</a:t>
            </a:r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-fabriken: 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https://studiebesok.pantamera.nu/</a:t>
            </a:r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00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 gånger!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Fibrer i kartong kan återvinnas minst 7 gånger och upp till hela 25 gånger.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Läs mer: 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https://www.sopor.nu/fakta-om-avfall/vad-haender-med-ditt-avfall/foerpackningar/pappersfoerpackningar/</a:t>
            </a:r>
            <a:r>
              <a:rPr lang="en-US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22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meter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Matavfall rötas till biogas och resterna efter rötningen används som biogödsel.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Läs mer: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https://www.renova.se/om-renova/anlaggningar/biologisk-behandling-marieholm/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29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290 kilometer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Plastförpackningar kan återvinnas upp till 10 gånger.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Läs gärna mer om hur plaståtervinning funkar hos Svensk plaståtervinning: 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https://www.svenskplastatervinning.se/sa-funkar-plastatervinning/</a:t>
            </a:r>
            <a:r>
              <a:rPr lang="en-US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8569-7ABC-4751-9134-3BFDEE500652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29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ljus">
    <p:bg>
      <p:bgPr>
        <a:solidFill>
          <a:srgbClr val="EF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625CA9E-9A9C-4F1A-B6F9-5FC54C099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822" y="2300378"/>
            <a:ext cx="4394354" cy="2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vinröd">
    <p:bg>
      <p:bgPr>
        <a:solidFill>
          <a:srgbClr val="7F164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43">
            <a:extLst>
              <a:ext uri="{FF2B5EF4-FFF2-40B4-BE49-F238E27FC236}">
                <a16:creationId xmlns:a16="http://schemas.microsoft.com/office/drawing/2014/main" id="{CEBB76A4-55D2-4E1B-A378-770490C3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ctr">
            <a:noAutofit/>
          </a:bodyPr>
          <a:lstStyle>
            <a:lvl1pPr algn="ctr">
              <a:defRPr sz="5400" spc="0" baseline="0">
                <a:solidFill>
                  <a:srgbClr val="7F1646"/>
                </a:solidFill>
              </a:defRPr>
            </a:lvl1pPr>
          </a:lstStyle>
          <a:p>
            <a:r>
              <a:rPr lang="sv-SE"/>
              <a:t>Kapitelsida</a:t>
            </a:r>
          </a:p>
        </p:txBody>
      </p:sp>
    </p:spTree>
    <p:extLst>
      <p:ext uri="{BB962C8B-B14F-4D97-AF65-F5344CB8AC3E}">
        <p14:creationId xmlns:p14="http://schemas.microsoft.com/office/powerpoint/2010/main" val="1755654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en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26">
            <a:extLst>
              <a:ext uri="{FF2B5EF4-FFF2-40B4-BE49-F238E27FC236}">
                <a16:creationId xmlns:a16="http://schemas.microsoft.com/office/drawing/2014/main" id="{94C5486A-28D7-41E1-9779-A3837622B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2" y="1874838"/>
            <a:ext cx="10594330" cy="393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spcBef>
                <a:spcPts val="1600"/>
              </a:spcBef>
              <a:buNone/>
              <a:defRPr b="1" i="0" kern="1200" cap="all" spc="50" baseline="0"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E4C1CD7D-E71A-48AD-9BC5-ABF857267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02016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0790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text 26">
            <a:extLst>
              <a:ext uri="{FF2B5EF4-FFF2-40B4-BE49-F238E27FC236}">
                <a16:creationId xmlns:a16="http://schemas.microsoft.com/office/drawing/2014/main" id="{CE0CFF59-D5E5-490C-8A93-3627B1BABF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2" y="1874838"/>
            <a:ext cx="4644000" cy="393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600"/>
              </a:spcBef>
              <a:buNone/>
              <a:defRPr b="1" i="0" kern="1200" cap="all" spc="50" baseline="0"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3" name="Platshållare för text 26">
            <a:extLst>
              <a:ext uri="{FF2B5EF4-FFF2-40B4-BE49-F238E27FC236}">
                <a16:creationId xmlns:a16="http://schemas.microsoft.com/office/drawing/2014/main" id="{3F7DF5D8-F101-4CB6-A62F-5018F6D067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73187" y="1874838"/>
            <a:ext cx="4644000" cy="393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spcBef>
                <a:spcPts val="1600"/>
              </a:spcBef>
              <a:buNone/>
              <a:defRPr b="1" i="0" kern="1200" cap="all" spc="50" baseline="0"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Rubrik 12">
            <a:extLst>
              <a:ext uri="{FF2B5EF4-FFF2-40B4-BE49-F238E27FC236}">
                <a16:creationId xmlns:a16="http://schemas.microsoft.com/office/drawing/2014/main" id="{3FAEB5AB-2AAE-4BF9-85A4-031559159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02016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09199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5774068-4A13-4E41-AF98-556C7EE830B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5780" y="1880140"/>
            <a:ext cx="7202016" cy="4069139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/>
              <a:t>Klicka på ikonen nedan för att lägga till din valda bild</a:t>
            </a:r>
          </a:p>
        </p:txBody>
      </p:sp>
      <p:sp>
        <p:nvSpPr>
          <p:cNvPr id="6" name="Rubrik 12">
            <a:extLst>
              <a:ext uri="{FF2B5EF4-FFF2-40B4-BE49-F238E27FC236}">
                <a16:creationId xmlns:a16="http://schemas.microsoft.com/office/drawing/2014/main" id="{FCF2B4F9-14F5-47D4-9ABC-3C0BCF370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02016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1188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5680A71F-0E86-4FDE-98FD-0BB9CA11282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425952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/>
              <a:t>Klicka på ikonen nedan för att lägga till din valda bild</a:t>
            </a:r>
          </a:p>
        </p:txBody>
      </p:sp>
    </p:spTree>
    <p:extLst>
      <p:ext uri="{BB962C8B-B14F-4D97-AF65-F5344CB8AC3E}">
        <p14:creationId xmlns:p14="http://schemas.microsoft.com/office/powerpoint/2010/main" val="217451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18">
            <a:extLst>
              <a:ext uri="{FF2B5EF4-FFF2-40B4-BE49-F238E27FC236}">
                <a16:creationId xmlns:a16="http://schemas.microsoft.com/office/drawing/2014/main" id="{8A2504F3-2A0A-4235-B958-C8B3521B07A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63952" y="365125"/>
            <a:ext cx="4644000" cy="5435030"/>
          </a:xfrm>
          <a:prstGeom prst="rect">
            <a:avLst/>
          </a:prstGeom>
          <a:solidFill>
            <a:schemeClr val="bg1"/>
          </a:solidFill>
          <a:ln w="12700">
            <a:noFill/>
            <a:prstDash val="sysDot"/>
          </a:ln>
        </p:spPr>
        <p:txBody>
          <a:bodyPr anchor="t">
            <a:noAutofit/>
          </a:bodyPr>
          <a:lstStyle>
            <a:lvl1pPr marL="0" indent="0" algn="ctr">
              <a:buNone/>
              <a:defRPr lang="sv-SE" sz="2000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/>
              <a:t>Klicka på ikonerna nedan för att lägga till ditt valda innehåll, till exempel ett diagram eller en graf</a:t>
            </a:r>
          </a:p>
        </p:txBody>
      </p:sp>
      <p:sp>
        <p:nvSpPr>
          <p:cNvPr id="17" name="Platshållare för text 26">
            <a:extLst>
              <a:ext uri="{FF2B5EF4-FFF2-40B4-BE49-F238E27FC236}">
                <a16:creationId xmlns:a16="http://schemas.microsoft.com/office/drawing/2014/main" id="{45A9C9B5-1AD2-4F75-9412-92DA97DAAE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2" y="1874838"/>
            <a:ext cx="4500000" cy="393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spcBef>
                <a:spcPts val="1600"/>
              </a:spcBef>
              <a:buNone/>
              <a:defRPr b="1" i="0" kern="1200" cap="all" spc="50" baseline="0"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7576D5CF-645B-4F7B-A97C-F13F9DDC15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500000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6659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4707584-C3D7-49DB-8C76-B176DCA2C4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844674"/>
            <a:ext cx="7202016" cy="4104605"/>
          </a:xfrm>
          <a:solidFill>
            <a:schemeClr val="bg1"/>
          </a:solidFill>
          <a:ln w="12700">
            <a:noFill/>
            <a:prstDash val="sysDot"/>
          </a:ln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/>
              <a:t>Klicka på ikonerna nedan för att lägga till ditt valda innehåll, </a:t>
            </a:r>
            <a:br>
              <a:rPr lang="sv-SE"/>
            </a:br>
            <a:r>
              <a:rPr lang="sv-SE"/>
              <a:t>till exempel ett diagram eller en graf</a:t>
            </a:r>
          </a:p>
        </p:txBody>
      </p:sp>
      <p:sp>
        <p:nvSpPr>
          <p:cNvPr id="18" name="Rubrik 12">
            <a:extLst>
              <a:ext uri="{FF2B5EF4-FFF2-40B4-BE49-F238E27FC236}">
                <a16:creationId xmlns:a16="http://schemas.microsoft.com/office/drawing/2014/main" id="{BDDC15D4-1DAC-4414-8738-483519F80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02016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3182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8">
            <a:extLst>
              <a:ext uri="{FF2B5EF4-FFF2-40B4-BE49-F238E27FC236}">
                <a16:creationId xmlns:a16="http://schemas.microsoft.com/office/drawing/2014/main" id="{DE860157-31A5-4CE8-93B1-AD6FA30918F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1364" y="332656"/>
            <a:ext cx="11449272" cy="5760640"/>
          </a:xfrm>
          <a:prstGeom prst="rect">
            <a:avLst/>
          </a:prstGeom>
          <a:solidFill>
            <a:schemeClr val="bg1"/>
          </a:solidFill>
          <a:ln w="12700">
            <a:noFill/>
            <a:prstDash val="sysDot"/>
          </a:ln>
        </p:spPr>
        <p:txBody>
          <a:bodyPr anchor="t">
            <a:noAutofit/>
          </a:bodyPr>
          <a:lstStyle>
            <a:lvl1pPr marL="0" indent="0" algn="ctr">
              <a:buNone/>
              <a:defRPr lang="sv-SE" sz="2000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/>
              <a:t>Klicka på ikonerna nedan för att lägga till ditt valda innehåll, till exempel ett diagram eller en graf</a:t>
            </a:r>
          </a:p>
        </p:txBody>
      </p:sp>
    </p:spTree>
    <p:extLst>
      <p:ext uri="{BB962C8B-B14F-4D97-AF65-F5344CB8AC3E}">
        <p14:creationId xmlns:p14="http://schemas.microsoft.com/office/powerpoint/2010/main" val="328191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YouTub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29AEB87-8A53-4A2F-B856-9CB85EFE3C4A}"/>
              </a:ext>
            </a:extLst>
          </p:cNvPr>
          <p:cNvSpPr txBox="1"/>
          <p:nvPr userDrawn="1"/>
        </p:nvSpPr>
        <p:spPr>
          <a:xfrm>
            <a:off x="838200" y="1911380"/>
            <a:ext cx="7202016" cy="40691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Gå till YouTube och leta fram den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video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du vill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infoga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Dela under videobildrutan.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kopiera bredvid den förkortade URL-adressen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Gå till den bild i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där du vill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lägga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till videon.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fliken 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Infoga &gt; Video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&gt;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Onlinevideo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Klistra in URL-adressen och klicka på Infoga.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Förstora videon till att fylla detta fönster (hela den grå ytan).</a:t>
            </a:r>
          </a:p>
        </p:txBody>
      </p:sp>
      <p:sp>
        <p:nvSpPr>
          <p:cNvPr id="6" name="Rubrik 12">
            <a:extLst>
              <a:ext uri="{FF2B5EF4-FFF2-40B4-BE49-F238E27FC236}">
                <a16:creationId xmlns:a16="http://schemas.microsoft.com/office/drawing/2014/main" id="{FCF2B4F9-14F5-47D4-9ABC-3C0BCF370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02016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68999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-video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DA6A1204-9A39-482B-B214-131E749645CA}"/>
              </a:ext>
            </a:extLst>
          </p:cNvPr>
          <p:cNvSpPr txBox="1"/>
          <p:nvPr userDrawn="1"/>
        </p:nvSpPr>
        <p:spPr>
          <a:xfrm>
            <a:off x="2173852" y="581685"/>
            <a:ext cx="7844296" cy="4432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Gå till YouTube och leta fram den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video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du vill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infoga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Dela under videobildrutan.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kopiera bredvid den förkortade URL-adressen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Gå till den bild i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där du vill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lägga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till videon.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fliken 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Infoga &gt; Video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&gt; </a:t>
            </a:r>
            <a:r>
              <a:rPr lang="sv-SE" sz="20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Onlinevideo</a:t>
            </a: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Klistra in URL-adressen och klicka på Infoga.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Förstora videon till att fylla detta fönster (hela den grå ytan).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58EBC3-9300-4BF1-9BBB-6EDF6706A8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3852" y="5224529"/>
            <a:ext cx="7844296" cy="2927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74649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orange">
    <p:bg>
      <p:bgPr>
        <a:solidFill>
          <a:srgbClr val="F16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625CA9E-9A9C-4F1A-B6F9-5FC54C099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825" y="2298841"/>
            <a:ext cx="4406348" cy="22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5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YouTub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29AEB87-8A53-4A2F-B856-9CB85EFE3C4A}"/>
              </a:ext>
            </a:extLst>
          </p:cNvPr>
          <p:cNvSpPr txBox="1"/>
          <p:nvPr userDrawn="1"/>
        </p:nvSpPr>
        <p:spPr>
          <a:xfrm>
            <a:off x="0" y="0"/>
            <a:ext cx="12192000" cy="64533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Gå till YouTube och leta fram den </a:t>
            </a:r>
            <a:r>
              <a:rPr lang="sv-SE" sz="24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video</a:t>
            </a: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du vill </a:t>
            </a:r>
            <a:r>
              <a:rPr lang="sv-SE" sz="24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infoga</a:t>
            </a: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Dela under videobildrutan.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kopiera bredvid den förkortade URL-adressen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Gå till den bild i </a:t>
            </a:r>
            <a:r>
              <a:rPr lang="sv-SE" sz="24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där du vill </a:t>
            </a:r>
            <a:r>
              <a:rPr lang="sv-SE" sz="24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lägga</a:t>
            </a: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till videon.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Klicka på fliken </a:t>
            </a:r>
            <a:r>
              <a:rPr lang="sv-SE" sz="24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Infoga &gt; Video</a:t>
            </a: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&gt; </a:t>
            </a:r>
            <a:r>
              <a:rPr lang="sv-SE" sz="24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Onlinevideo</a:t>
            </a: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Klistra in URL-adressen och klicka på Infoga.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Förstora videon till att fylla detta fönster (hela den grå ytan).</a:t>
            </a:r>
          </a:p>
        </p:txBody>
      </p:sp>
    </p:spTree>
    <p:extLst>
      <p:ext uri="{BB962C8B-B14F-4D97-AF65-F5344CB8AC3E}">
        <p14:creationId xmlns:p14="http://schemas.microsoft.com/office/powerpoint/2010/main" val="79178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bäddad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2">
            <a:extLst>
              <a:ext uri="{FF2B5EF4-FFF2-40B4-BE49-F238E27FC236}">
                <a16:creationId xmlns:a16="http://schemas.microsoft.com/office/drawing/2014/main" id="{FCF2B4F9-14F5-47D4-9ABC-3C0BCF370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02016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Platshållare för media 3">
            <a:extLst>
              <a:ext uri="{FF2B5EF4-FFF2-40B4-BE49-F238E27FC236}">
                <a16:creationId xmlns:a16="http://schemas.microsoft.com/office/drawing/2014/main" id="{054678A2-ECB2-49CE-997B-51F5D1B377B0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852609" y="1911380"/>
            <a:ext cx="7187607" cy="406913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6pPr algn="ctr">
              <a:defRPr sz="2000"/>
            </a:lvl6pPr>
            <a:lvl8pPr>
              <a:defRPr sz="2000"/>
            </a:lvl8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>
                <a:srgbClr val="F16E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nedan för att lägga till din valda film</a:t>
            </a:r>
          </a:p>
        </p:txBody>
      </p:sp>
    </p:spTree>
    <p:extLst>
      <p:ext uri="{BB962C8B-B14F-4D97-AF65-F5344CB8AC3E}">
        <p14:creationId xmlns:p14="http://schemas.microsoft.com/office/powerpoint/2010/main" val="355489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bäddad film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58EBC3-9300-4BF1-9BBB-6EDF6706A8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3852" y="5224529"/>
            <a:ext cx="7844296" cy="2927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5" name="Platshållare för media 3">
            <a:extLst>
              <a:ext uri="{FF2B5EF4-FFF2-40B4-BE49-F238E27FC236}">
                <a16:creationId xmlns:a16="http://schemas.microsoft.com/office/drawing/2014/main" id="{3EFAB35E-4C28-4174-A5B7-4930C1E7D57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2173852" y="581685"/>
            <a:ext cx="7844296" cy="443202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6pPr algn="ctr">
              <a:defRPr sz="2000"/>
            </a:lvl6pPr>
            <a:lvl8pPr>
              <a:defRPr sz="2000"/>
            </a:lvl8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>
                <a:srgbClr val="F16E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nedan för att lägga till din valda film</a:t>
            </a:r>
          </a:p>
        </p:txBody>
      </p:sp>
    </p:spTree>
    <p:extLst>
      <p:ext uri="{BB962C8B-B14F-4D97-AF65-F5344CB8AC3E}">
        <p14:creationId xmlns:p14="http://schemas.microsoft.com/office/powerpoint/2010/main" val="257779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inbäddad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05DB0152-113E-4409-81EE-57749F35AB2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42535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6pPr>
              <a:defRPr sz="2000"/>
            </a:lvl6pPr>
            <a:lvl8pPr>
              <a:defRPr sz="2000"/>
            </a:lvl8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>
                <a:srgbClr val="F16E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nedan för att lägga till din valda film</a:t>
            </a:r>
          </a:p>
        </p:txBody>
      </p:sp>
    </p:spTree>
    <p:extLst>
      <p:ext uri="{BB962C8B-B14F-4D97-AF65-F5344CB8AC3E}">
        <p14:creationId xmlns:p14="http://schemas.microsoft.com/office/powerpoint/2010/main" val="37665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djande citat /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58EBC3-9300-4BF1-9BBB-6EDF6706A8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5" y="0"/>
            <a:ext cx="12191999" cy="6425952"/>
          </a:xfrm>
          <a:prstGeom prst="rect">
            <a:avLst/>
          </a:prstGeom>
        </p:spPr>
        <p:txBody>
          <a:bodyPr lIns="720000" tIns="720000" rIns="720000" bIns="720000" anchor="ctr">
            <a:noAutofit/>
          </a:bodyPr>
          <a:lstStyle>
            <a:lvl1pPr marL="0" indent="0" algn="ctr">
              <a:buNone/>
              <a:defRPr sz="5400" i="1" u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/>
              <a:t>”Citat eller budskap som </a:t>
            </a:r>
            <a:br>
              <a:rPr lang="sv-SE"/>
            </a:br>
            <a:r>
              <a:rPr lang="sv-SE"/>
              <a:t>stödjer din presentation”</a:t>
            </a:r>
          </a:p>
        </p:txBody>
      </p:sp>
    </p:spTree>
    <p:extLst>
      <p:ext uri="{BB962C8B-B14F-4D97-AF65-F5344CB8AC3E}">
        <p14:creationId xmlns:p14="http://schemas.microsoft.com/office/powerpoint/2010/main" val="385889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ljus">
    <p:bg>
      <p:bgPr>
        <a:solidFill>
          <a:srgbClr val="EF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1FF3A97-D73A-43B6-B581-6761C403398F}"/>
              </a:ext>
            </a:extLst>
          </p:cNvPr>
          <p:cNvSpPr txBox="1"/>
          <p:nvPr userDrawn="1"/>
        </p:nvSpPr>
        <p:spPr>
          <a:xfrm>
            <a:off x="2487965" y="1844824"/>
            <a:ext cx="7216070" cy="1387701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sv-SE" sz="8000" b="1">
                <a:solidFill>
                  <a:srgbClr val="F16E22"/>
                </a:solidFill>
              </a:rPr>
              <a:t>TACK!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221" y="3373188"/>
            <a:ext cx="7216070" cy="360040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 cap="none" baseline="0"/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7966" y="3861048"/>
            <a:ext cx="7232650" cy="36004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/>
              <a:t>Telefonnummer / E-post</a:t>
            </a:r>
          </a:p>
        </p:txBody>
      </p:sp>
      <p:cxnSp>
        <p:nvCxnSpPr>
          <p:cNvPr id="7" name="Rak 7">
            <a:extLst>
              <a:ext uri="{FF2B5EF4-FFF2-40B4-BE49-F238E27FC236}">
                <a16:creationId xmlns:a16="http://schemas.microsoft.com/office/drawing/2014/main" id="{18DB2D4D-B16C-487C-9E3F-1EDD4B58CF7D}"/>
              </a:ext>
            </a:extLst>
          </p:cNvPr>
          <p:cNvCxnSpPr>
            <a:cxnSpLocks/>
          </p:cNvCxnSpPr>
          <p:nvPr userDrawn="1"/>
        </p:nvCxnSpPr>
        <p:spPr>
          <a:xfrm>
            <a:off x="425691" y="6202074"/>
            <a:ext cx="11358941" cy="0"/>
          </a:xfrm>
          <a:prstGeom prst="line">
            <a:avLst/>
          </a:prstGeom>
          <a:ln w="12700" cap="rnd">
            <a:solidFill>
              <a:srgbClr val="2C2C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93D1E7-5FAB-4850-808C-87A5FB968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0408" y="5242227"/>
            <a:ext cx="1436239" cy="73775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AABDE08-84E0-4181-9FE9-FE848AC5984A}"/>
              </a:ext>
            </a:extLst>
          </p:cNvPr>
          <p:cNvSpPr txBox="1"/>
          <p:nvPr userDrawn="1"/>
        </p:nvSpPr>
        <p:spPr>
          <a:xfrm>
            <a:off x="443352" y="5480885"/>
            <a:ext cx="278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baseline="0">
                <a:solidFill>
                  <a:srgbClr val="F16E22"/>
                </a:solidFill>
                <a:latin typeface="+mn-lt"/>
              </a:rPr>
              <a:t>RENOVA AB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AE53A6-D7D4-4020-96E9-321636AB6F22}"/>
              </a:ext>
            </a:extLst>
          </p:cNvPr>
          <p:cNvSpPr txBox="1"/>
          <p:nvPr userDrawn="1"/>
        </p:nvSpPr>
        <p:spPr>
          <a:xfrm>
            <a:off x="443352" y="5714214"/>
            <a:ext cx="723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0" i="0" u="none" strike="noStrike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Gullbergs Strandgata 20-22, Göteborg | 031-61 80 00 | info@renova.se | www.renova.se</a:t>
            </a:r>
            <a:endParaRPr lang="sv-SE" sz="300" b="1" baseline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47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orange">
    <p:bg>
      <p:bgPr>
        <a:solidFill>
          <a:srgbClr val="F16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1FF3A97-D73A-43B6-B581-6761C403398F}"/>
              </a:ext>
            </a:extLst>
          </p:cNvPr>
          <p:cNvSpPr txBox="1"/>
          <p:nvPr userDrawn="1"/>
        </p:nvSpPr>
        <p:spPr>
          <a:xfrm>
            <a:off x="2487965" y="1844824"/>
            <a:ext cx="7216070" cy="1387701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sv-SE" sz="8000" b="1">
                <a:solidFill>
                  <a:schemeClr val="bg1"/>
                </a:solidFill>
              </a:rPr>
              <a:t>TACK!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221" y="3373188"/>
            <a:ext cx="7216070" cy="36004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7966" y="3861048"/>
            <a:ext cx="7232650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Telefonnummer / E-post</a:t>
            </a:r>
          </a:p>
        </p:txBody>
      </p:sp>
      <p:cxnSp>
        <p:nvCxnSpPr>
          <p:cNvPr id="7" name="Rak 7">
            <a:extLst>
              <a:ext uri="{FF2B5EF4-FFF2-40B4-BE49-F238E27FC236}">
                <a16:creationId xmlns:a16="http://schemas.microsoft.com/office/drawing/2014/main" id="{18DB2D4D-B16C-487C-9E3F-1EDD4B58CF7D}"/>
              </a:ext>
            </a:extLst>
          </p:cNvPr>
          <p:cNvCxnSpPr>
            <a:cxnSpLocks/>
          </p:cNvCxnSpPr>
          <p:nvPr userDrawn="1"/>
        </p:nvCxnSpPr>
        <p:spPr>
          <a:xfrm>
            <a:off x="425691" y="6202074"/>
            <a:ext cx="11358941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0AABDE08-84E0-4181-9FE9-FE848AC5984A}"/>
              </a:ext>
            </a:extLst>
          </p:cNvPr>
          <p:cNvSpPr txBox="1"/>
          <p:nvPr userDrawn="1"/>
        </p:nvSpPr>
        <p:spPr>
          <a:xfrm>
            <a:off x="443352" y="5480885"/>
            <a:ext cx="278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baseline="0">
                <a:solidFill>
                  <a:schemeClr val="bg1"/>
                </a:solidFill>
                <a:latin typeface="+mn-lt"/>
              </a:rPr>
              <a:t>RENOVA AB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AE53A6-D7D4-4020-96E9-321636AB6F22}"/>
              </a:ext>
            </a:extLst>
          </p:cNvPr>
          <p:cNvSpPr txBox="1"/>
          <p:nvPr userDrawn="1"/>
        </p:nvSpPr>
        <p:spPr>
          <a:xfrm>
            <a:off x="443352" y="5714214"/>
            <a:ext cx="817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0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Gullbergs Strandgata 20-22, Göteborg | 031-61 80 00 | info@renova.se | www.renova.se</a:t>
            </a:r>
            <a:endParaRPr lang="sv-SE" sz="300" b="1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97D55F7-396C-4CC9-9FD7-F48FF204E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9890" y="5241221"/>
            <a:ext cx="1440160" cy="7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4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turkos">
    <p:bg>
      <p:bgPr>
        <a:solidFill>
          <a:srgbClr val="326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1FF3A97-D73A-43B6-B581-6761C403398F}"/>
              </a:ext>
            </a:extLst>
          </p:cNvPr>
          <p:cNvSpPr txBox="1"/>
          <p:nvPr userDrawn="1"/>
        </p:nvSpPr>
        <p:spPr>
          <a:xfrm>
            <a:off x="2487965" y="1844824"/>
            <a:ext cx="7216070" cy="1387701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sv-SE" sz="8000" b="1">
                <a:solidFill>
                  <a:schemeClr val="bg1"/>
                </a:solidFill>
              </a:rPr>
              <a:t>TACK!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221" y="3373188"/>
            <a:ext cx="7216070" cy="36004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7966" y="3861048"/>
            <a:ext cx="7232650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Telefonnummer / E-post</a:t>
            </a:r>
          </a:p>
        </p:txBody>
      </p:sp>
      <p:cxnSp>
        <p:nvCxnSpPr>
          <p:cNvPr id="7" name="Rak 7">
            <a:extLst>
              <a:ext uri="{FF2B5EF4-FFF2-40B4-BE49-F238E27FC236}">
                <a16:creationId xmlns:a16="http://schemas.microsoft.com/office/drawing/2014/main" id="{18DB2D4D-B16C-487C-9E3F-1EDD4B58CF7D}"/>
              </a:ext>
            </a:extLst>
          </p:cNvPr>
          <p:cNvCxnSpPr>
            <a:cxnSpLocks/>
          </p:cNvCxnSpPr>
          <p:nvPr userDrawn="1"/>
        </p:nvCxnSpPr>
        <p:spPr>
          <a:xfrm>
            <a:off x="425691" y="6202074"/>
            <a:ext cx="11358941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0AABDE08-84E0-4181-9FE9-FE848AC5984A}"/>
              </a:ext>
            </a:extLst>
          </p:cNvPr>
          <p:cNvSpPr txBox="1"/>
          <p:nvPr userDrawn="1"/>
        </p:nvSpPr>
        <p:spPr>
          <a:xfrm>
            <a:off x="443352" y="5480885"/>
            <a:ext cx="278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baseline="0">
                <a:solidFill>
                  <a:schemeClr val="bg1"/>
                </a:solidFill>
                <a:latin typeface="+mn-lt"/>
              </a:rPr>
              <a:t>RENOVA AB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AE53A6-D7D4-4020-96E9-321636AB6F22}"/>
              </a:ext>
            </a:extLst>
          </p:cNvPr>
          <p:cNvSpPr txBox="1"/>
          <p:nvPr userDrawn="1"/>
        </p:nvSpPr>
        <p:spPr>
          <a:xfrm>
            <a:off x="443352" y="5714214"/>
            <a:ext cx="6516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0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Gullbergs Strandgata 20-22, Göteborg | 031-61 80 00 | info@renova.se | www.renova.se</a:t>
            </a:r>
            <a:endParaRPr lang="sv-SE" sz="300" b="1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97D55F7-396C-4CC9-9FD7-F48FF204E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9890" y="5241221"/>
            <a:ext cx="1440160" cy="7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7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vinröd">
    <p:bg>
      <p:bgPr>
        <a:solidFill>
          <a:srgbClr val="7F1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1FF3A97-D73A-43B6-B581-6761C403398F}"/>
              </a:ext>
            </a:extLst>
          </p:cNvPr>
          <p:cNvSpPr txBox="1"/>
          <p:nvPr userDrawn="1"/>
        </p:nvSpPr>
        <p:spPr>
          <a:xfrm>
            <a:off x="2487965" y="1844824"/>
            <a:ext cx="7216070" cy="1387701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sv-SE" sz="8000" b="1">
                <a:solidFill>
                  <a:schemeClr val="bg1"/>
                </a:solidFill>
              </a:rPr>
              <a:t>TACK!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221" y="3373188"/>
            <a:ext cx="7216070" cy="360040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7966" y="3861048"/>
            <a:ext cx="7232650" cy="3600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Telefonnummer / E-post</a:t>
            </a:r>
          </a:p>
        </p:txBody>
      </p:sp>
      <p:cxnSp>
        <p:nvCxnSpPr>
          <p:cNvPr id="7" name="Rak 7">
            <a:extLst>
              <a:ext uri="{FF2B5EF4-FFF2-40B4-BE49-F238E27FC236}">
                <a16:creationId xmlns:a16="http://schemas.microsoft.com/office/drawing/2014/main" id="{18DB2D4D-B16C-487C-9E3F-1EDD4B58CF7D}"/>
              </a:ext>
            </a:extLst>
          </p:cNvPr>
          <p:cNvCxnSpPr>
            <a:cxnSpLocks/>
          </p:cNvCxnSpPr>
          <p:nvPr userDrawn="1"/>
        </p:nvCxnSpPr>
        <p:spPr>
          <a:xfrm>
            <a:off x="425691" y="6202074"/>
            <a:ext cx="11358941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0AABDE08-84E0-4181-9FE9-FE848AC5984A}"/>
              </a:ext>
            </a:extLst>
          </p:cNvPr>
          <p:cNvSpPr txBox="1"/>
          <p:nvPr userDrawn="1"/>
        </p:nvSpPr>
        <p:spPr>
          <a:xfrm>
            <a:off x="443352" y="5480885"/>
            <a:ext cx="278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baseline="0">
                <a:solidFill>
                  <a:schemeClr val="bg1"/>
                </a:solidFill>
                <a:latin typeface="+mn-lt"/>
              </a:rPr>
              <a:t>RENOVA AB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AE53A6-D7D4-4020-96E9-321636AB6F22}"/>
              </a:ext>
            </a:extLst>
          </p:cNvPr>
          <p:cNvSpPr txBox="1"/>
          <p:nvPr userDrawn="1"/>
        </p:nvSpPr>
        <p:spPr>
          <a:xfrm>
            <a:off x="443352" y="5714214"/>
            <a:ext cx="6660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0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Gullbergs Strandgata 20-22, Göteborg | 031-61 80 00 | info@renova.se | www.renova.se</a:t>
            </a:r>
            <a:endParaRPr lang="sv-SE" sz="300" b="1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97D55F7-396C-4CC9-9FD7-F48FF204E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9890" y="5241221"/>
            <a:ext cx="1440160" cy="7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ljus">
    <p:bg>
      <p:bgPr>
        <a:solidFill>
          <a:srgbClr val="EF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43">
            <a:extLst>
              <a:ext uri="{FF2B5EF4-FFF2-40B4-BE49-F238E27FC236}">
                <a16:creationId xmlns:a16="http://schemas.microsoft.com/office/drawing/2014/main" id="{DA2A1460-F1DA-4EE4-9804-EFCA366F7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b" anchorCtr="0">
            <a:noAutofit/>
          </a:bodyPr>
          <a:lstStyle>
            <a:lvl1pPr algn="ctr">
              <a:defRPr sz="5400" spc="0" baseline="0">
                <a:solidFill>
                  <a:srgbClr val="F16E22"/>
                </a:solidFill>
              </a:defRPr>
            </a:lvl1pPr>
          </a:lstStyle>
          <a:p>
            <a:r>
              <a:rPr lang="sv-SE"/>
              <a:t>Titel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65105"/>
            <a:ext cx="12192000" cy="360040"/>
          </a:xfrm>
        </p:spPr>
        <p:txBody>
          <a:bodyPr lIns="360000" rIns="360000" anchor="t">
            <a:noAutofit/>
          </a:bodyPr>
          <a:lstStyle>
            <a:lvl1pPr marL="0" indent="0" algn="ctr">
              <a:buNone/>
              <a:defRPr sz="1800" b="1" cap="none" baseline="0"/>
            </a:lvl1pPr>
          </a:lstStyle>
          <a:p>
            <a:pPr lvl="0"/>
            <a:r>
              <a:rPr lang="sv-SE"/>
              <a:t>Förnamn Efternamn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C5797890-DB6F-4CE1-96EB-F91BB843E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233" y="809962"/>
            <a:ext cx="1593531" cy="818547"/>
          </a:xfrm>
          <a:prstGeom prst="rect">
            <a:avLst/>
          </a:prstGeom>
        </p:spPr>
      </p:pic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52965"/>
            <a:ext cx="12192000" cy="360040"/>
          </a:xfrm>
        </p:spPr>
        <p:txBody>
          <a:bodyPr lIns="360000" rIns="36000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7587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ida orange">
    <p:bg>
      <p:bgPr>
        <a:solidFill>
          <a:srgbClr val="F16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43">
            <a:extLst>
              <a:ext uri="{FF2B5EF4-FFF2-40B4-BE49-F238E27FC236}">
                <a16:creationId xmlns:a16="http://schemas.microsoft.com/office/drawing/2014/main" id="{DA2A1460-F1DA-4EE4-9804-EFCA366F7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b" anchorCtr="0">
            <a:noAutofit/>
          </a:bodyPr>
          <a:lstStyle>
            <a:lvl1pPr algn="ctr"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65105"/>
            <a:ext cx="12192000" cy="360040"/>
          </a:xfrm>
        </p:spPr>
        <p:txBody>
          <a:bodyPr lIns="360000" rIns="360000" anchor="t">
            <a:noAutofit/>
          </a:bodyPr>
          <a:lstStyle>
            <a:lvl1pPr marL="0" indent="0" algn="ctr"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C5797890-DB6F-4CE1-96EB-F91BB843E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145" y="809962"/>
            <a:ext cx="1595708" cy="818547"/>
          </a:xfrm>
          <a:prstGeom prst="rect">
            <a:avLst/>
          </a:prstGeom>
        </p:spPr>
      </p:pic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52965"/>
            <a:ext cx="12192000" cy="360040"/>
          </a:xfrm>
        </p:spPr>
        <p:txBody>
          <a:bodyPr lIns="360000" rIns="36000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69737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turkos">
    <p:bg>
      <p:bgPr>
        <a:solidFill>
          <a:srgbClr val="326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43">
            <a:extLst>
              <a:ext uri="{FF2B5EF4-FFF2-40B4-BE49-F238E27FC236}">
                <a16:creationId xmlns:a16="http://schemas.microsoft.com/office/drawing/2014/main" id="{DA2A1460-F1DA-4EE4-9804-EFCA366F7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b" anchorCtr="0">
            <a:noAutofit/>
          </a:bodyPr>
          <a:lstStyle>
            <a:lvl1pPr algn="ctr"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65105"/>
            <a:ext cx="12192000" cy="360040"/>
          </a:xfrm>
        </p:spPr>
        <p:txBody>
          <a:bodyPr lIns="360000" rIns="360000" anchor="t">
            <a:noAutofit/>
          </a:bodyPr>
          <a:lstStyle>
            <a:lvl1pPr marL="0" indent="0" algn="ctr"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C5797890-DB6F-4CE1-96EB-F91BB843E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145" y="809962"/>
            <a:ext cx="1595708" cy="818547"/>
          </a:xfrm>
          <a:prstGeom prst="rect">
            <a:avLst/>
          </a:prstGeom>
        </p:spPr>
      </p:pic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52965"/>
            <a:ext cx="12192000" cy="360040"/>
          </a:xfrm>
        </p:spPr>
        <p:txBody>
          <a:bodyPr lIns="360000" rIns="36000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55529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vinröd">
    <p:bg>
      <p:bgPr>
        <a:solidFill>
          <a:srgbClr val="7F1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43">
            <a:extLst>
              <a:ext uri="{FF2B5EF4-FFF2-40B4-BE49-F238E27FC236}">
                <a16:creationId xmlns:a16="http://schemas.microsoft.com/office/drawing/2014/main" id="{DA2A1460-F1DA-4EE4-9804-EFCA366F7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b" anchorCtr="0">
            <a:noAutofit/>
          </a:bodyPr>
          <a:lstStyle>
            <a:lvl1pPr algn="ctr"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Titel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BA8A9E6-AD84-4473-B4C2-74518D2EA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65105"/>
            <a:ext cx="12192000" cy="360040"/>
          </a:xfrm>
        </p:spPr>
        <p:txBody>
          <a:bodyPr lIns="360000" rIns="360000" anchor="t">
            <a:noAutofit/>
          </a:bodyPr>
          <a:lstStyle>
            <a:lvl1pPr marL="0" indent="0" algn="ctr"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C5797890-DB6F-4CE1-96EB-F91BB843E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145" y="809962"/>
            <a:ext cx="1595708" cy="818547"/>
          </a:xfrm>
          <a:prstGeom prst="rect">
            <a:avLst/>
          </a:prstGeom>
        </p:spPr>
      </p:pic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493CAA0-11A6-487B-9E48-61DDAA258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52965"/>
            <a:ext cx="12192000" cy="360040"/>
          </a:xfrm>
        </p:spPr>
        <p:txBody>
          <a:bodyPr lIns="360000" rIns="36000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94038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ljus">
    <p:bg>
      <p:bgPr>
        <a:solidFill>
          <a:srgbClr val="EF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43">
            <a:extLst>
              <a:ext uri="{FF2B5EF4-FFF2-40B4-BE49-F238E27FC236}">
                <a16:creationId xmlns:a16="http://schemas.microsoft.com/office/drawing/2014/main" id="{CEBB76A4-55D2-4E1B-A378-770490C3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ctr">
            <a:noAutofit/>
          </a:bodyPr>
          <a:lstStyle>
            <a:lvl1pPr algn="ctr">
              <a:defRPr sz="5400" spc="0" baseline="0">
                <a:solidFill>
                  <a:srgbClr val="F16E22"/>
                </a:solidFill>
              </a:defRPr>
            </a:lvl1pPr>
          </a:lstStyle>
          <a:p>
            <a:r>
              <a:rPr lang="sv-SE"/>
              <a:t>Kapitelsida</a:t>
            </a:r>
          </a:p>
        </p:txBody>
      </p:sp>
    </p:spTree>
    <p:extLst>
      <p:ext uri="{BB962C8B-B14F-4D97-AF65-F5344CB8AC3E}">
        <p14:creationId xmlns:p14="http://schemas.microsoft.com/office/powerpoint/2010/main" val="251478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orange">
    <p:bg>
      <p:bgPr>
        <a:solidFill>
          <a:srgbClr val="F16E22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43">
            <a:extLst>
              <a:ext uri="{FF2B5EF4-FFF2-40B4-BE49-F238E27FC236}">
                <a16:creationId xmlns:a16="http://schemas.microsoft.com/office/drawing/2014/main" id="{CEBB76A4-55D2-4E1B-A378-770490C3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ctr">
            <a:noAutofit/>
          </a:bodyPr>
          <a:lstStyle>
            <a:lvl1pPr algn="ctr">
              <a:defRPr sz="5400" spc="0" baseline="0">
                <a:solidFill>
                  <a:srgbClr val="F16E22"/>
                </a:solidFill>
              </a:defRPr>
            </a:lvl1pPr>
          </a:lstStyle>
          <a:p>
            <a:r>
              <a:rPr lang="sv-SE"/>
              <a:t>Kapitelsida</a:t>
            </a:r>
          </a:p>
        </p:txBody>
      </p:sp>
    </p:spTree>
    <p:extLst>
      <p:ext uri="{BB962C8B-B14F-4D97-AF65-F5344CB8AC3E}">
        <p14:creationId xmlns:p14="http://schemas.microsoft.com/office/powerpoint/2010/main" val="64757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turkos">
    <p:bg>
      <p:bgPr>
        <a:solidFill>
          <a:srgbClr val="32657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43">
            <a:extLst>
              <a:ext uri="{FF2B5EF4-FFF2-40B4-BE49-F238E27FC236}">
                <a16:creationId xmlns:a16="http://schemas.microsoft.com/office/drawing/2014/main" id="{CEBB76A4-55D2-4E1B-A378-770490C36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76872"/>
            <a:ext cx="12192000" cy="1934987"/>
          </a:xfrm>
        </p:spPr>
        <p:txBody>
          <a:bodyPr lIns="360000" rIns="360000" anchor="ctr">
            <a:noAutofit/>
          </a:bodyPr>
          <a:lstStyle>
            <a:lvl1pPr algn="ctr">
              <a:defRPr sz="5400" spc="0" baseline="0">
                <a:solidFill>
                  <a:srgbClr val="326575"/>
                </a:solidFill>
              </a:defRPr>
            </a:lvl1pPr>
          </a:lstStyle>
          <a:p>
            <a:r>
              <a:rPr lang="sv-SE"/>
              <a:t>Kapitelsida</a:t>
            </a:r>
          </a:p>
        </p:txBody>
      </p:sp>
    </p:spTree>
    <p:extLst>
      <p:ext uri="{BB962C8B-B14F-4D97-AF65-F5344CB8AC3E}">
        <p14:creationId xmlns:p14="http://schemas.microsoft.com/office/powerpoint/2010/main" val="83236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ABCB7DED-BCED-4AB5-AB6E-0C8836F8F8AA}"/>
              </a:ext>
            </a:extLst>
          </p:cNvPr>
          <p:cNvSpPr txBox="1"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EFEDE9"/>
          </a:solidFill>
        </p:spPr>
        <p:txBody>
          <a:bodyPr wrap="square" lIns="180000" tIns="3600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600" b="1" baseline="0">
                <a:solidFill>
                  <a:srgbClr val="F16E22"/>
                </a:solidFill>
                <a:latin typeface="+mn-lt"/>
              </a:rPr>
              <a:t>RENOVA AB</a:t>
            </a:r>
            <a:r>
              <a:rPr lang="sv-SE" sz="600" b="0" baseline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sv-SE" sz="600" b="0">
                <a:solidFill>
                  <a:schemeClr val="tx1"/>
                </a:solidFill>
                <a:latin typeface="+mn-lt"/>
              </a:rPr>
              <a:t>031-61 80 00</a:t>
            </a:r>
            <a:r>
              <a:rPr lang="sv-SE" sz="600" b="0" baseline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sv-SE" sz="600" b="0">
                <a:solidFill>
                  <a:schemeClr val="tx1"/>
                </a:solidFill>
                <a:latin typeface="+mn-lt"/>
              </a:rPr>
              <a:t>info@renova.se</a:t>
            </a:r>
            <a:r>
              <a:rPr lang="sv-SE" sz="600" b="0" baseline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sv-SE" sz="600" b="0">
                <a:solidFill>
                  <a:schemeClr val="tx1"/>
                </a:solidFill>
                <a:latin typeface="+mn-lt"/>
              </a:rPr>
              <a:t>www.renova.se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00" b="1" baseline="0">
              <a:solidFill>
                <a:srgbClr val="2C2C2B"/>
              </a:solidFill>
              <a:latin typeface="+mn-lt"/>
            </a:endParaRPr>
          </a:p>
        </p:txBody>
      </p:sp>
      <p:sp>
        <p:nvSpPr>
          <p:cNvPr id="26" name="Platshållare för rubrik 25">
            <a:extLst>
              <a:ext uri="{FF2B5EF4-FFF2-40B4-BE49-F238E27FC236}">
                <a16:creationId xmlns:a16="http://schemas.microsoft.com/office/drawing/2014/main" id="{55D11BD4-7CD0-496C-AF95-CC1829C8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8546CB17-1729-4F11-93E9-0DF748A9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25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35C3CF5E-DF0A-49E7-9510-598B3164CA6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8608" y="6533336"/>
            <a:ext cx="423088" cy="2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3" r:id="rId3"/>
    <p:sldLayoutId id="2147483695" r:id="rId4"/>
    <p:sldLayoutId id="2147483696" r:id="rId5"/>
    <p:sldLayoutId id="2147483697" r:id="rId6"/>
    <p:sldLayoutId id="2147483682" r:id="rId7"/>
    <p:sldLayoutId id="2147483666" r:id="rId8"/>
    <p:sldLayoutId id="2147483681" r:id="rId9"/>
    <p:sldLayoutId id="2147483687" r:id="rId10"/>
    <p:sldLayoutId id="2147483658" r:id="rId11"/>
    <p:sldLayoutId id="2147483668" r:id="rId12"/>
    <p:sldLayoutId id="2147483676" r:id="rId13"/>
    <p:sldLayoutId id="2147483701" r:id="rId14"/>
    <p:sldLayoutId id="2147483656" r:id="rId15"/>
    <p:sldLayoutId id="2147483655" r:id="rId16"/>
    <p:sldLayoutId id="2147483705" r:id="rId17"/>
    <p:sldLayoutId id="2147483675" r:id="rId18"/>
    <p:sldLayoutId id="2147483678" r:id="rId19"/>
    <p:sldLayoutId id="2147483674" r:id="rId20"/>
    <p:sldLayoutId id="2147483704" r:id="rId21"/>
    <p:sldLayoutId id="2147483703" r:id="rId22"/>
    <p:sldLayoutId id="2147483702" r:id="rId23"/>
    <p:sldLayoutId id="2147483661" r:id="rId24"/>
    <p:sldLayoutId id="2147483684" r:id="rId25"/>
    <p:sldLayoutId id="2147483692" r:id="rId26"/>
    <p:sldLayoutId id="2147483691" r:id="rId27"/>
    <p:sldLayoutId id="2147483693" r:id="rId28"/>
  </p:sldLayoutIdLst>
  <p:hf sldNum="0" hdr="0" ftr="0" dt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500" b="1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144000" marR="0" indent="-144000" algn="l" defTabSz="914400" rtl="0" eaLnBrk="1" fontAlgn="base" latinLnBrk="0" hangingPunct="1">
        <a:lnSpc>
          <a:spcPct val="110000"/>
        </a:lnSpc>
        <a:spcBef>
          <a:spcPts val="384"/>
        </a:spcBef>
        <a:spcAft>
          <a:spcPct val="0"/>
        </a:spcAft>
        <a:buClr>
          <a:srgbClr val="F16E22"/>
        </a:buClr>
        <a:buSzTx/>
        <a:buFont typeface="Arial" panose="020B0604020202020204" pitchFamily="34" charset="0"/>
        <a:buChar char="•"/>
        <a:tabLst/>
        <a:defRPr lang="sv-SE" sz="18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762000" rtl="0" eaLnBrk="1" fontAlgn="base" hangingPunct="1">
        <a:lnSpc>
          <a:spcPct val="110000"/>
        </a:lnSpc>
        <a:spcBef>
          <a:spcPts val="384"/>
        </a:spcBef>
        <a:spcAft>
          <a:spcPct val="0"/>
        </a:spcAft>
        <a:buClr>
          <a:srgbClr val="F16E22"/>
        </a:buClr>
        <a:buFont typeface="Arial" panose="020B0604020202020204" pitchFamily="34" charset="0"/>
        <a:buChar char="-"/>
        <a:defRPr lang="sv-SE" sz="1800" b="0" i="0" cap="none" baseline="0" dirty="0" smtClean="0">
          <a:solidFill>
            <a:schemeClr val="tx1"/>
          </a:solidFill>
          <a:latin typeface="+mn-lt"/>
        </a:defRPr>
      </a:lvl2pPr>
      <a:lvl3pPr marL="432000" indent="-144000" algn="l" defTabSz="762000" rtl="0" eaLnBrk="1" fontAlgn="base" hangingPunct="1">
        <a:lnSpc>
          <a:spcPct val="110000"/>
        </a:lnSpc>
        <a:spcBef>
          <a:spcPts val="384"/>
        </a:spcBef>
        <a:spcAft>
          <a:spcPct val="0"/>
        </a:spcAft>
        <a:buClr>
          <a:srgbClr val="F16E22"/>
        </a:buClr>
        <a:buFont typeface="Arial" panose="020B0604020202020204" pitchFamily="34" charset="0"/>
        <a:buChar char="•"/>
        <a:defRPr lang="sv-SE" sz="1800" i="0" baseline="0" dirty="0" smtClean="0">
          <a:solidFill>
            <a:schemeClr val="tx1"/>
          </a:solidFill>
          <a:latin typeface="+mn-lt"/>
        </a:defRPr>
      </a:lvl3pPr>
      <a:lvl4pPr marL="576000" indent="-144000" algn="l" defTabSz="762000" rtl="0" eaLnBrk="1" fontAlgn="base" hangingPunct="1">
        <a:lnSpc>
          <a:spcPct val="110000"/>
        </a:lnSpc>
        <a:spcBef>
          <a:spcPts val="384"/>
        </a:spcBef>
        <a:spcAft>
          <a:spcPct val="0"/>
        </a:spcAft>
        <a:buClr>
          <a:srgbClr val="F16E22"/>
        </a:buClr>
        <a:buFont typeface="Arial" panose="020B0604020202020204" pitchFamily="34" charset="0"/>
        <a:buChar char="-"/>
        <a:defRPr lang="sv-SE" sz="1800" i="0" baseline="0" dirty="0" smtClean="0">
          <a:solidFill>
            <a:schemeClr val="tx1"/>
          </a:solidFill>
          <a:latin typeface="+mn-lt"/>
        </a:defRPr>
      </a:lvl4pPr>
      <a:lvl5pPr marL="720000" indent="-144000" algn="l" defTabSz="762000" rtl="0" eaLnBrk="1" fontAlgn="base" hangingPunct="1">
        <a:lnSpc>
          <a:spcPct val="110000"/>
        </a:lnSpc>
        <a:spcBef>
          <a:spcPts val="384"/>
        </a:spcBef>
        <a:spcAft>
          <a:spcPct val="0"/>
        </a:spcAft>
        <a:buClr>
          <a:srgbClr val="F16E22"/>
        </a:buClr>
        <a:buFont typeface="Arial" panose="020B0604020202020204" pitchFamily="34" charset="0"/>
        <a:buChar char="•"/>
        <a:defRPr lang="sv-SE" sz="1800" i="0" baseline="0" dirty="0" smtClean="0">
          <a:solidFill>
            <a:schemeClr val="tx1"/>
          </a:solidFill>
          <a:latin typeface="+mn-lt"/>
        </a:defRPr>
      </a:lvl5pPr>
      <a:lvl6pPr marL="2552700" indent="-266700" algn="l" defTabSz="762000" rtl="0" eaLnBrk="1" fontAlgn="base" hangingPunct="1">
        <a:spcBef>
          <a:spcPct val="20000"/>
        </a:spcBef>
        <a:spcAft>
          <a:spcPct val="0"/>
        </a:spcAft>
        <a:buClr>
          <a:srgbClr val="FE5A1D"/>
        </a:buClr>
        <a:buFont typeface="Wingdings" pitchFamily="2" charset="2"/>
        <a:buChar char="§"/>
        <a:defRPr sz="1400">
          <a:solidFill>
            <a:srgbClr val="292929"/>
          </a:solidFill>
          <a:latin typeface="+mn-lt"/>
        </a:defRPr>
      </a:lvl6pPr>
      <a:lvl7pPr marL="3009900" indent="-266700" algn="l" defTabSz="762000" rtl="0" eaLnBrk="1" fontAlgn="base" hangingPunct="1">
        <a:spcBef>
          <a:spcPct val="20000"/>
        </a:spcBef>
        <a:spcAft>
          <a:spcPct val="0"/>
        </a:spcAft>
        <a:buClr>
          <a:srgbClr val="FE5A1D"/>
        </a:buClr>
        <a:buFont typeface="Wingdings" pitchFamily="2" charset="2"/>
        <a:buChar char="§"/>
        <a:defRPr sz="1400">
          <a:solidFill>
            <a:srgbClr val="292929"/>
          </a:solidFill>
          <a:latin typeface="+mn-lt"/>
        </a:defRPr>
      </a:lvl7pPr>
      <a:lvl8pPr marL="3467100" indent="-266700" algn="l" defTabSz="762000" rtl="0" eaLnBrk="1" fontAlgn="base" hangingPunct="1">
        <a:spcBef>
          <a:spcPct val="20000"/>
        </a:spcBef>
        <a:spcAft>
          <a:spcPct val="0"/>
        </a:spcAft>
        <a:buClr>
          <a:srgbClr val="FE5A1D"/>
        </a:buClr>
        <a:buFont typeface="Wingdings" pitchFamily="2" charset="2"/>
        <a:buChar char="§"/>
        <a:defRPr sz="1400">
          <a:solidFill>
            <a:srgbClr val="292929"/>
          </a:solidFill>
          <a:latin typeface="+mn-lt"/>
        </a:defRPr>
      </a:lvl8pPr>
      <a:lvl9pPr marL="3924300" indent="-266700" algn="l" defTabSz="762000" rtl="0" eaLnBrk="1" fontAlgn="base" hangingPunct="1">
        <a:spcBef>
          <a:spcPct val="20000"/>
        </a:spcBef>
        <a:spcAft>
          <a:spcPct val="0"/>
        </a:spcAft>
        <a:buClr>
          <a:srgbClr val="FE5A1D"/>
        </a:buClr>
        <a:buFont typeface="Wingdings" pitchFamily="2" charset="2"/>
        <a:buChar char="§"/>
        <a:defRPr sz="1400">
          <a:solidFill>
            <a:srgbClr val="292929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hyperlink" Target="https://share.mediaflow.com/se/?A1KEYWUNY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3896" y="851853"/>
            <a:ext cx="83440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sz="32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INTRODUKTIONSFILM INFÖR DITT BESÖK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 dirty="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pic>
        <p:nvPicPr>
          <p:cNvPr id="9" name="Bildobjekt 8" descr="En bild som visar Färggrann, Grafik, konst, symbol&#10;&#10;Automatiskt genererad beskrivning">
            <a:extLst>
              <a:ext uri="{FF2B5EF4-FFF2-40B4-BE49-F238E27FC236}">
                <a16:creationId xmlns:a16="http://schemas.microsoft.com/office/drawing/2014/main" id="{3C9F7858-7784-AA19-8AC8-268C0E92EA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69638" y="4391569"/>
            <a:ext cx="1919715" cy="2120033"/>
          </a:xfrm>
          <a:prstGeom prst="rect">
            <a:avLst/>
          </a:prstGeom>
        </p:spPr>
      </p:pic>
      <p:pic>
        <p:nvPicPr>
          <p:cNvPr id="7" name="Bildobjekt 6" descr="En bild som visar person, Skyddskläder med god synbarhet, klädsel, utomhus&#10;&#10;Automatiskt genererad beskrivning">
            <a:hlinkClick r:id="rId4"/>
            <a:extLst>
              <a:ext uri="{FF2B5EF4-FFF2-40B4-BE49-F238E27FC236}">
                <a16:creationId xmlns:a16="http://schemas.microsoft.com/office/drawing/2014/main" id="{C91B8A29-2149-6B78-673F-9730A3A455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3" y="1631248"/>
            <a:ext cx="6804812" cy="3704232"/>
          </a:xfrm>
          <a:prstGeom prst="rect">
            <a:avLst/>
          </a:prstGeom>
        </p:spPr>
      </p:pic>
      <p:sp>
        <p:nvSpPr>
          <p:cNvPr id="10" name="Pil: höger 9">
            <a:extLst>
              <a:ext uri="{FF2B5EF4-FFF2-40B4-BE49-F238E27FC236}">
                <a16:creationId xmlns:a16="http://schemas.microsoft.com/office/drawing/2014/main" id="{BE6D0399-2A7D-D248-B497-8656CF3FDA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10800000">
            <a:off x="7374518" y="3188234"/>
            <a:ext cx="739672" cy="488027"/>
          </a:xfrm>
          <a:prstGeom prst="rightArrow">
            <a:avLst/>
          </a:prstGeom>
          <a:solidFill>
            <a:srgbClr val="F16E22"/>
          </a:solidFill>
          <a:ln w="12700" cap="flat" cmpd="sng" algn="ctr">
            <a:solidFill>
              <a:srgbClr val="F16E2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97ADD69-8B71-BD77-E2AE-C621CA823C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9397" y="2828834"/>
            <a:ext cx="317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Klicka på bilden för att komma till filmen där vi berättar mer!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0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7D633D-4E62-16C4-36CA-BAD950CBDD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06089" y="1616606"/>
            <a:ext cx="6895636" cy="421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 långt kan du köra en elbil om du sorterar en tom diskmedelsförpackning som plastförpackning i veckan under ett år istället för att slänga dem i vanliga soppåsen?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kilometer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kilometer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 kilometer</a:t>
            </a:r>
          </a:p>
          <a:p>
            <a:pPr>
              <a:spcBef>
                <a:spcPct val="30000"/>
              </a:spcBef>
            </a:pPr>
            <a:endParaRPr lang="sv-SE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11E4C27-EC19-7557-C04C-2FEA15D37C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06089" y="1007043"/>
            <a:ext cx="8143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QUIZ FRÅGA 4/4</a:t>
            </a:r>
          </a:p>
        </p:txBody>
      </p:sp>
      <p:pic>
        <p:nvPicPr>
          <p:cNvPr id="13" name="Bildobjekt 12" descr="En bild som visar konst, Grafik, Färggrann, symbol&#10;&#10;Automatiskt genererad beskrivning">
            <a:extLst>
              <a:ext uri="{FF2B5EF4-FFF2-40B4-BE49-F238E27FC236}">
                <a16:creationId xmlns:a16="http://schemas.microsoft.com/office/drawing/2014/main" id="{2C516F3B-3E8E-73A7-C3F2-C4B1831D99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825" y="4258746"/>
            <a:ext cx="2106825" cy="217552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EC9B45D-A9B5-CFC1-081B-47975745FB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620530"/>
            <a:ext cx="3245526" cy="38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787922"/>
            <a:ext cx="62079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b="1">
                <a:solidFill>
                  <a:srgbClr val="F16E22"/>
                </a:solidFill>
                <a:latin typeface="Block BQ Bold" panose="02000806030000020004" pitchFamily="50" charset="0"/>
                <a:cs typeface="Biome" panose="020B0502040204020203" pitchFamily="34" charset="0"/>
              </a:rPr>
              <a:t>TOPPEN PÅ ETT ISBERG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7C342E-E307-2076-89FB-BAEBB5B9F7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1372697"/>
            <a:ext cx="6097772" cy="2788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Det skräp som vi fyller Ullevi med varje år är toppen på ett isberg. Det </a:t>
            </a:r>
            <a:r>
              <a:rPr lang="sv-SE" b="1"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 skräpet skapas när en pryl produceras, vilket oftast sker någon annanstans än i Sverige.</a:t>
            </a:r>
          </a:p>
          <a:p>
            <a:pPr>
              <a:spcBef>
                <a:spcPct val="30000"/>
              </a:spcBef>
            </a:pPr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Det mest troliga är att det skräp som blev över i produktionen hamnar på en soptipp. </a:t>
            </a:r>
          </a:p>
          <a:p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533D12-1490-2F1F-D127-178912D89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75994" y="4129943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Vilka rimliga livsstilsförändringar skulle vi kunna göra för att inte konsumera för mycket prylar och fylla världen med sopor?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Bildobjekt 16" descr="En bild som visar Färggrann, skruvnyckel, konst, design&#10;&#10;Automatiskt genererad beskrivning med medelhög exakthet">
            <a:extLst>
              <a:ext uri="{FF2B5EF4-FFF2-40B4-BE49-F238E27FC236}">
                <a16:creationId xmlns:a16="http://schemas.microsoft.com/office/drawing/2014/main" id="{99C50EEB-9A22-C0C3-A19B-7AE54AADFD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766" y="4006470"/>
            <a:ext cx="836524" cy="2404460"/>
          </a:xfrm>
          <a:prstGeom prst="rect">
            <a:avLst/>
          </a:prstGeom>
        </p:spPr>
      </p:pic>
      <p:pic>
        <p:nvPicPr>
          <p:cNvPr id="2" name="Bildobjekt 1" descr="En bild som visar moln, utomhus, himmel, svart och vit&#10;&#10;Automatiskt genererad beskrivning">
            <a:extLst>
              <a:ext uri="{FF2B5EF4-FFF2-40B4-BE49-F238E27FC236}">
                <a16:creationId xmlns:a16="http://schemas.microsoft.com/office/drawing/2014/main" id="{C9EE7212-6F9E-84D8-EA18-CA3DCE3A9A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89" r="21295"/>
          <a:stretch/>
        </p:blipFill>
        <p:spPr>
          <a:xfrm>
            <a:off x="0" y="0"/>
            <a:ext cx="4558748" cy="64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6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787922"/>
            <a:ext cx="6207938" cy="17173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sz="32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VÄLKOMNA TILL SÄVENÄS AVFALLSKRAFTVÄMEVERK</a:t>
            </a:r>
            <a:endParaRPr lang="sv-SE" sz="3200" b="1" dirty="0">
              <a:solidFill>
                <a:srgbClr val="F16E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30000"/>
              </a:spcBef>
            </a:pPr>
            <a:endParaRPr lang="sv-SE" sz="3200" b="1" dirty="0">
              <a:solidFill>
                <a:srgbClr val="F16E22"/>
              </a:solidFill>
              <a:latin typeface="Block BQ Bold" panose="020008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 dirty="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7C342E-E307-2076-89FB-BAEBB5B9F7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2174675"/>
            <a:ext cx="4623762" cy="2788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ser fram emot att träffa er! Här kommer ett gäng förberedande frågor för er att klura på. </a:t>
            </a:r>
          </a:p>
          <a:p>
            <a:pPr>
              <a:spcBef>
                <a:spcPct val="30000"/>
              </a:spcBef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Kommer du på något du vill fråga oss? Skriv ner och ta med så hjälps vi åt att svara på dina frågor. 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84B5D48-8B66-50A9-9F06-384D770CA7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9336" y="213035"/>
            <a:ext cx="1152128" cy="2363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1938-1978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pic>
        <p:nvPicPr>
          <p:cNvPr id="3" name="Bildobjekt 2" descr="En bild som visar himmel, utomhus, byggnad, text&#10;&#10;Automatiskt genererad beskrivning">
            <a:extLst>
              <a:ext uri="{FF2B5EF4-FFF2-40B4-BE49-F238E27FC236}">
                <a16:creationId xmlns:a16="http://schemas.microsoft.com/office/drawing/2014/main" id="{FD2C834F-0284-409D-9ED9-8AC49E0203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87" y="-11790"/>
            <a:ext cx="4305887" cy="6423233"/>
          </a:xfrm>
          <a:prstGeom prst="rect">
            <a:avLst/>
          </a:prstGeom>
        </p:spPr>
      </p:pic>
      <p:pic>
        <p:nvPicPr>
          <p:cNvPr id="9" name="Bildobjekt 8" descr="En bild som visar Färggrann, Grafik, konst, symbol&#10;&#10;Automatiskt genererad beskrivning">
            <a:extLst>
              <a:ext uri="{FF2B5EF4-FFF2-40B4-BE49-F238E27FC236}">
                <a16:creationId xmlns:a16="http://schemas.microsoft.com/office/drawing/2014/main" id="{3C9F7858-7784-AA19-8AC8-268C0E92EA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69638" y="4391569"/>
            <a:ext cx="1919715" cy="2120033"/>
          </a:xfrm>
          <a:prstGeom prst="rect">
            <a:avLst/>
          </a:prstGeom>
        </p:spPr>
      </p:pic>
      <p:pic>
        <p:nvPicPr>
          <p:cNvPr id="13" name="Bildobjekt 12" descr="En bild som visar hjul, fordon, transport, Landfordon&#10;&#10;Automatiskt genererad beskrivning">
            <a:extLst>
              <a:ext uri="{FF2B5EF4-FFF2-40B4-BE49-F238E27FC236}">
                <a16:creationId xmlns:a16="http://schemas.microsoft.com/office/drawing/2014/main" id="{9E7EF5A7-7D31-CA3B-9FDE-7214249835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351" y="5704884"/>
            <a:ext cx="1377068" cy="7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787922"/>
            <a:ext cx="62079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sz="32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TIPPEN BLEV EN TOPP 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 dirty="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pic>
        <p:nvPicPr>
          <p:cNvPr id="2" name="Bildobjekt 1" descr="En bild som visar utomhus, himmel, gräs, träd&#10;&#10;Automatiskt genererad beskrivning">
            <a:extLst>
              <a:ext uri="{FF2B5EF4-FFF2-40B4-BE49-F238E27FC236}">
                <a16:creationId xmlns:a16="http://schemas.microsoft.com/office/drawing/2014/main" id="{B076DA78-8F28-751A-A257-D22EF5AB7E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15" t="293" r="25731"/>
          <a:stretch/>
        </p:blipFill>
        <p:spPr>
          <a:xfrm>
            <a:off x="2" y="0"/>
            <a:ext cx="4585250" cy="641093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97C342E-E307-2076-89FB-BAEBB5B9F7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1536174"/>
            <a:ext cx="6097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Brudarebacken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Skatås är en av de största 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soptipparna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västkusten. Om ni står på toppen har ni cirka 40 meter blandat skräp under er.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Idag syns inte skräpet eftersom det är övertäckt.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84B5D48-8B66-50A9-9F06-384D770CA7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9336" y="213035"/>
            <a:ext cx="1152128" cy="2363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latin typeface="Block BQ Condensed" panose="02000506030000020004" pitchFamily="50" charset="0"/>
              </a:rPr>
              <a:t>1938-1978</a:t>
            </a:r>
            <a:endParaRPr kumimoji="0" lang="sv-SE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533D12-1490-2F1F-D127-178912D89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4131031"/>
            <a:ext cx="609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Vilka för- och nackdelar finns det med att tippa skräp på det här sättet? 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Bildobjekt 16" descr="En bild som visar Färggrann, skruvnyckel, konst, design&#10;&#10;Automatiskt genererad beskrivning med medelhög exakthet">
            <a:extLst>
              <a:ext uri="{FF2B5EF4-FFF2-40B4-BE49-F238E27FC236}">
                <a16:creationId xmlns:a16="http://schemas.microsoft.com/office/drawing/2014/main" id="{99C50EEB-9A22-C0C3-A19B-7AE54AADFD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766" y="4006470"/>
            <a:ext cx="836524" cy="24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787922"/>
            <a:ext cx="62079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b="1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ETT FYLLT ULLEVI OM ÅRET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7C342E-E307-2076-89FB-BAEBB5B9F7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1536174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Skräpberget på Ullevi visar den mängd skräp som alla göteborgare slänger under ett år. Mängden har historiskt sett aldrig varit så här stor!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533D12-1490-2F1F-D127-178912D89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31904" y="5203734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>
                <a:latin typeface="Times New Roman" panose="02020603050405020304" pitchFamily="18" charset="0"/>
                <a:cs typeface="Times New Roman" panose="02020603050405020304" pitchFamily="18" charset="0"/>
              </a:rPr>
              <a:t>Vad är det som gör att vi i Sverige köper och slänger så mycket idag?</a:t>
            </a:r>
          </a:p>
          <a:p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Bildobjekt 17" descr="En bild som visar himmel, utomhus, natur, kust&#10;&#10;Automatiskt genererad beskrivning">
            <a:extLst>
              <a:ext uri="{FF2B5EF4-FFF2-40B4-BE49-F238E27FC236}">
                <a16:creationId xmlns:a16="http://schemas.microsoft.com/office/drawing/2014/main" id="{8B8CC21B-32E5-7883-7D12-2D0B738CFE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8" r="15943"/>
          <a:stretch/>
        </p:blipFill>
        <p:spPr>
          <a:xfrm>
            <a:off x="0" y="1"/>
            <a:ext cx="4209441" cy="6404062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9C5126B8-7186-978A-B1B8-03E1834F4F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59550" y="4501457"/>
            <a:ext cx="93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  <a:t>1924</a:t>
            </a:r>
            <a:endParaRPr lang="sv-SE">
              <a:solidFill>
                <a:srgbClr val="F16E22"/>
              </a:solidFill>
              <a:latin typeface="Block BQ Bold" panose="0200080603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21" name="Bildobjekt 20" descr="En bild som visar pumpa, halloween, apelsin&#10;&#10;Automatiskt genererad beskrivning">
            <a:extLst>
              <a:ext uri="{FF2B5EF4-FFF2-40B4-BE49-F238E27FC236}">
                <a16:creationId xmlns:a16="http://schemas.microsoft.com/office/drawing/2014/main" id="{36E85583-A11A-4493-05D4-222B1687E5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584" y="3897074"/>
            <a:ext cx="428035" cy="514882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FC6398B9-266D-3D2E-F1C9-1783C44A14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03298" y="3078829"/>
            <a:ext cx="186573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  <a:t>30 Kg </a:t>
            </a:r>
            <a:br>
              <a:rPr lang="sv-SE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</a:br>
            <a:r>
              <a:rPr lang="sv-SE" sz="1100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  <a:t>per person</a:t>
            </a:r>
            <a:endParaRPr lang="sv-SE" sz="1100">
              <a:solidFill>
                <a:srgbClr val="F16E22"/>
              </a:solidFill>
              <a:latin typeface="Block BQ Bold" panose="0200080603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D2FC47D-C0AD-948B-E17B-EF1F88259F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69033" y="4501456"/>
            <a:ext cx="9694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4C9A8F03-1EED-67F7-51CC-F0C70022BB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51906" y="3048371"/>
            <a:ext cx="20037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  <a:t>500 Kg </a:t>
            </a:r>
            <a:br>
              <a:rPr lang="sv-SE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</a:br>
            <a:r>
              <a:rPr lang="sv-SE" sz="1100" b="1">
                <a:solidFill>
                  <a:srgbClr val="F16E22"/>
                </a:solidFill>
                <a:latin typeface="Block BQ Bold" panose="02000806030000020004" pitchFamily="50" charset="0"/>
                <a:cs typeface="Times New Roman" panose="02020603050405020304" pitchFamily="18" charset="0"/>
              </a:rPr>
              <a:t>per person</a:t>
            </a:r>
            <a:endParaRPr lang="sv-SE" sz="1100">
              <a:solidFill>
                <a:srgbClr val="F16E22"/>
              </a:solidFill>
              <a:latin typeface="Block BQ Bold" panose="0200080603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2" name="Bildobjekt 1" descr="En bild som visar pumpa, halloween, apelsin&#10;&#10;Automatiskt genererad beskrivning">
            <a:extLst>
              <a:ext uri="{FF2B5EF4-FFF2-40B4-BE49-F238E27FC236}">
                <a16:creationId xmlns:a16="http://schemas.microsoft.com/office/drawing/2014/main" id="{006AC0FD-AE0F-EC9F-7D2C-4B966D904A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944" y="3701146"/>
            <a:ext cx="615018" cy="739804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6AC59FC4-AC89-20DE-BB9E-B2752A89B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782890" y="4004988"/>
            <a:ext cx="576064" cy="288032"/>
          </a:xfrm>
          <a:prstGeom prst="rightArrow">
            <a:avLst/>
          </a:prstGeom>
          <a:solidFill>
            <a:srgbClr val="F16E22"/>
          </a:solidFill>
          <a:ln w="12700" cap="flat" cmpd="sng" algn="ctr">
            <a:solidFill>
              <a:srgbClr val="F16E2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0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Färggrann, design&#10;&#10;Automatiskt genererad beskrivning">
            <a:extLst>
              <a:ext uri="{FF2B5EF4-FFF2-40B4-BE49-F238E27FC236}">
                <a16:creationId xmlns:a16="http://schemas.microsoft.com/office/drawing/2014/main" id="{E2ABFE3C-7845-A317-2DA0-13474A6B80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" y="4261430"/>
            <a:ext cx="3479640" cy="94561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787922"/>
            <a:ext cx="64959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sz="32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AVFALL BLIR TILL VÄRME OCH EL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 dirty="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7C342E-E307-2076-89FB-BAEBB5B9F7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1536174"/>
            <a:ext cx="6097772" cy="32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Idag är det 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förbjudet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Sverige att lägga vanligt skräp på 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soptipp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(deponi). </a:t>
            </a:r>
          </a:p>
          <a:p>
            <a:pPr>
              <a:spcBef>
                <a:spcPct val="30000"/>
              </a:spcBef>
            </a:pPr>
            <a:r>
              <a:rPr lang="sv-S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 som inte går att återvinna kan istället        </a:t>
            </a:r>
            <a:r>
              <a:rPr lang="sv-S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energiåtervinnas</a:t>
            </a:r>
            <a:r>
              <a:rPr lang="sv-S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på ett avfallskraftvärmeverk.</a:t>
            </a:r>
          </a:p>
          <a:p>
            <a:pPr>
              <a:spcBef>
                <a:spcPct val="30000"/>
              </a:spcBef>
            </a:pPr>
            <a:r>
              <a:rPr lang="sv-S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Samtidigt som avfallet brinner frigörs energi som kan fångas upp och användas till fjärrvärme och el.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533D12-1490-2F1F-D127-178912D89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70442" y="4639003"/>
            <a:ext cx="6495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Vilka för- och nackdelar finns det med att elda avfall på ett avfallskraftvärmeverk?</a:t>
            </a:r>
          </a:p>
        </p:txBody>
      </p:sp>
      <p:pic>
        <p:nvPicPr>
          <p:cNvPr id="11" name="Bildobjekt 10" descr="En bild som visar design&#10;&#10;Automatiskt genererad beskrivning med medelhög exakthet">
            <a:extLst>
              <a:ext uri="{FF2B5EF4-FFF2-40B4-BE49-F238E27FC236}">
                <a16:creationId xmlns:a16="http://schemas.microsoft.com/office/drawing/2014/main" id="{398AD1D6-E8AE-F093-4CBB-B600FA7C09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91" y="452277"/>
            <a:ext cx="3303096" cy="3858445"/>
          </a:xfrm>
          <a:prstGeom prst="rect">
            <a:avLst/>
          </a:prstGeom>
        </p:spPr>
      </p:pic>
      <p:pic>
        <p:nvPicPr>
          <p:cNvPr id="14" name="Bildobjekt 13" descr="En bild som visar hjul, fordon, transport, Landfordon&#10;&#10;Automatiskt genererad beskrivning">
            <a:extLst>
              <a:ext uri="{FF2B5EF4-FFF2-40B4-BE49-F238E27FC236}">
                <a16:creationId xmlns:a16="http://schemas.microsoft.com/office/drawing/2014/main" id="{129CB6E6-9C75-F630-2255-E406AEFEFF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32" y="4261430"/>
            <a:ext cx="1377068" cy="7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E711F4E-CA20-92E5-D9FF-DE1B05370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787922"/>
            <a:ext cx="60977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sz="3200" b="1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ALLA VINNER NÄR VI ÅTERVINNER! 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7C342E-E307-2076-89FB-BAEBB5B9F7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1794706"/>
            <a:ext cx="6097772" cy="32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Varje gång du återvinner ser du till att materialet kan användas ännu en gång. Återvinning innebär att vi människor behöver ta ut mindre råmaterial från naturen.</a:t>
            </a:r>
          </a:p>
          <a:p>
            <a:pPr>
              <a:spcBef>
                <a:spcPct val="30000"/>
              </a:spcBef>
            </a:pPr>
            <a:r>
              <a:rPr lang="sv-S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Processen för återvunnet material kräver dessutom mindre energi, i jämförelse med utvinning av nytt råmaterial från naturen.</a:t>
            </a:r>
          </a:p>
          <a:p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D533D12-1490-2F1F-D127-178912D89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8662" y="4793201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sv-S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 mycket energi sparar du egentligen när du återvinner? Testa dina kunskaper i ett </a:t>
            </a:r>
            <a:r>
              <a:rPr lang="sv-S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sv-S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Bildobjekt 16" descr="En bild som visar Färggrann, skruvnyckel, konst, design&#10;&#10;Automatiskt genererad beskrivning med medelhög exakthet">
            <a:extLst>
              <a:ext uri="{FF2B5EF4-FFF2-40B4-BE49-F238E27FC236}">
                <a16:creationId xmlns:a16="http://schemas.microsoft.com/office/drawing/2014/main" id="{99C50EEB-9A22-C0C3-A19B-7AE54AADFD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766" y="4006470"/>
            <a:ext cx="836524" cy="2404460"/>
          </a:xfrm>
          <a:prstGeom prst="rect">
            <a:avLst/>
          </a:prstGeom>
        </p:spPr>
      </p:pic>
      <p:pic>
        <p:nvPicPr>
          <p:cNvPr id="7" name="Bildobjekt 6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11B12400-5916-BAE5-AF4F-C28808FB7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5" y="-1323528"/>
            <a:ext cx="4176464" cy="5905295"/>
          </a:xfrm>
          <a:prstGeom prst="rect">
            <a:avLst/>
          </a:prstGeom>
        </p:spPr>
      </p:pic>
      <p:pic>
        <p:nvPicPr>
          <p:cNvPr id="10" name="Bildobjekt 9" descr="En bild som visar text, Grafik, grafisk design, logotyp&#10;&#10;Automatiskt genererad beskrivning">
            <a:extLst>
              <a:ext uri="{FF2B5EF4-FFF2-40B4-BE49-F238E27FC236}">
                <a16:creationId xmlns:a16="http://schemas.microsoft.com/office/drawing/2014/main" id="{A871E386-5814-85A7-D996-08DB21CBB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6" y="1485103"/>
            <a:ext cx="4568313" cy="6459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E0D461C3-79A0-B2BB-0DA6-BD4650589CD6}"/>
                  </a:ext>
                </a:extLst>
              </p14:cNvPr>
              <p14:cNvContentPartPr>
                <a14:cpLocks xmlns:a14="http://schemas.microsoft.com/office/drawing/2010/main" noGrp="1" noRot="1" noMove="1" noResize="1" noEditPoints="1" noAdjustHandles="1" noChangeArrowheads="1" noChangeShapeType="1"/>
              </p14:cNvContentPartPr>
              <p14:nvPr/>
            </p14:nvContentPartPr>
            <p14:xfrm>
              <a:off x="1160394" y="150613"/>
              <a:ext cx="2445480" cy="2445480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E0D461C3-79A0-B2BB-0DA6-BD4650589CD6}"/>
                  </a:ext>
                </a:extLst>
              </p:cNvPr>
              <p:cNvPicPr>
                <a:picLocks noGrp="1" noRo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394" y="141613"/>
                <a:ext cx="2463120" cy="24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A4F4BEFD-8E67-06B7-04C3-5A9F6A5A8D3F}"/>
                  </a:ext>
                </a:extLst>
              </p14:cNvPr>
              <p14:cNvContentPartPr>
                <a14:cpLocks xmlns:a14="http://schemas.microsoft.com/office/drawing/2010/main" noGrp="1" noRot="1" noMove="1" noResize="1" noEditPoints="1" noAdjustHandles="1" noChangeArrowheads="1" noChangeShapeType="1"/>
              </p14:cNvContentPartPr>
              <p14:nvPr/>
            </p14:nvContentPartPr>
            <p14:xfrm rot="5400000">
              <a:off x="1316671" y="57430"/>
              <a:ext cx="2445480" cy="244548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A4F4BEFD-8E67-06B7-04C3-5A9F6A5A8D3F}"/>
                  </a:ext>
                </a:extLst>
              </p:cNvPr>
              <p:cNvPicPr>
                <a:picLocks noGrp="1" noRo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307671" y="48430"/>
                <a:ext cx="2463120" cy="24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7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7D633D-4E62-16C4-36CA-BAD950CBDD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3378" y="2104733"/>
            <a:ext cx="6895636" cy="336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 många timmar kan du ladda din dator om du pantar en pantburk istället för att slänga den i vanliga soporna?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timmar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timmar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timmar</a:t>
            </a:r>
          </a:p>
        </p:txBody>
      </p:sp>
      <p:pic>
        <p:nvPicPr>
          <p:cNvPr id="7" name="Picture 2" descr="Pantjakten - söndag 19 jan kl. 16.00-18.00 / IFK Nyköping - Handboll -  A-flickor - Svenskalag.se">
            <a:extLst>
              <a:ext uri="{FF2B5EF4-FFF2-40B4-BE49-F238E27FC236}">
                <a16:creationId xmlns:a16="http://schemas.microsoft.com/office/drawing/2014/main" id="{D08024EE-6913-F663-CB36-4C0D602BD0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9" y="1513736"/>
            <a:ext cx="2268589" cy="40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11E4C27-EC19-7557-C04C-2FEA15D37C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3378" y="908720"/>
            <a:ext cx="8143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QUIZ FRÅGA 1/4</a:t>
            </a:r>
          </a:p>
        </p:txBody>
      </p:sp>
      <p:pic>
        <p:nvPicPr>
          <p:cNvPr id="13" name="Bildobjekt 12" descr="En bild som visar konst, Grafik, Färggrann, symbol&#10;&#10;Automatiskt genererad beskrivning">
            <a:extLst>
              <a:ext uri="{FF2B5EF4-FFF2-40B4-BE49-F238E27FC236}">
                <a16:creationId xmlns:a16="http://schemas.microsoft.com/office/drawing/2014/main" id="{2C516F3B-3E8E-73A7-C3F2-C4B1831D99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825" y="4258746"/>
            <a:ext cx="2106825" cy="21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7D633D-4E62-16C4-36CA-BAD950CBDD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3378" y="1700808"/>
            <a:ext cx="6895636" cy="421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 många gånger kan du värma en matlåda i mikron om du sorterar 1 pizzakartong i veckan under ett år som pappersförpackning istället för att slänga dem i vanliga soppåsen?</a:t>
            </a:r>
          </a:p>
          <a:p>
            <a:pPr>
              <a:spcBef>
                <a:spcPct val="30000"/>
              </a:spcBef>
            </a:pPr>
            <a:endParaRPr lang="sv-SE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gånger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gånger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gånger</a:t>
            </a:r>
          </a:p>
        </p:txBody>
      </p:sp>
      <p:pic>
        <p:nvPicPr>
          <p:cNvPr id="7" name="Picture 2" descr="Pantjakten - söndag 19 jan kl. 16.00-18.00 / IFK Nyköping - Handboll -  A-flickor - Svenskalag.se">
            <a:extLst>
              <a:ext uri="{FF2B5EF4-FFF2-40B4-BE49-F238E27FC236}">
                <a16:creationId xmlns:a16="http://schemas.microsoft.com/office/drawing/2014/main" id="{D08024EE-6913-F663-CB36-4C0D602BD0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9" y="1513736"/>
            <a:ext cx="2268589" cy="40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11E4C27-EC19-7557-C04C-2FEA15D37C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3378" y="908720"/>
            <a:ext cx="8143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QUIZ FRÅGA 2/4</a:t>
            </a:r>
          </a:p>
        </p:txBody>
      </p:sp>
      <p:pic>
        <p:nvPicPr>
          <p:cNvPr id="13" name="Bildobjekt 12" descr="En bild som visar konst, Grafik, Färggrann, symbol&#10;&#10;Automatiskt genererad beskrivning">
            <a:extLst>
              <a:ext uri="{FF2B5EF4-FFF2-40B4-BE49-F238E27FC236}">
                <a16:creationId xmlns:a16="http://schemas.microsoft.com/office/drawing/2014/main" id="{2C516F3B-3E8E-73A7-C3F2-C4B1831D99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825" y="4258746"/>
            <a:ext cx="2106825" cy="2175526"/>
          </a:xfrm>
          <a:prstGeom prst="rect">
            <a:avLst/>
          </a:prstGeom>
        </p:spPr>
      </p:pic>
      <p:pic>
        <p:nvPicPr>
          <p:cNvPr id="2" name="Picture 2" descr="Tom Uppäten Öppnad Pizzakartong Isolerad På Vit Bakgrund-foton och fler  bilder på Låda - iStock">
            <a:extLst>
              <a:ext uri="{FF2B5EF4-FFF2-40B4-BE49-F238E27FC236}">
                <a16:creationId xmlns:a16="http://schemas.microsoft.com/office/drawing/2014/main" id="{B2516A0A-732E-43B5-F1DF-6929F9F8A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764704"/>
            <a:ext cx="32289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7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EE93BFA-F83C-7080-1E6E-E4BA3C02F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9624392" y="213035"/>
            <a:ext cx="2376264" cy="239242"/>
          </a:xfrm>
          <a:prstGeom prst="roundRect">
            <a:avLst>
              <a:gd name="adj" fmla="val 7909"/>
            </a:avLst>
          </a:prstGeom>
          <a:solidFill>
            <a:srgbClr val="F16E2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Block BQ Condensed" panose="02000506030000020004" pitchFamily="50" charset="0"/>
              </a:rPr>
              <a:t>RENOVA</a:t>
            </a:r>
            <a:r>
              <a:rPr lang="en-US" sz="1400">
                <a:solidFill>
                  <a:schemeClr val="bg1"/>
                </a:solidFill>
                <a:latin typeface="Block BQ Condensed" panose="02000506030000020004" pitchFamily="50" charset="0"/>
              </a:rPr>
              <a:t>S MILJÖUTBILDNINGAR</a:t>
            </a:r>
            <a:endParaRPr kumimoji="0" lang="sv-SE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Block BQ Condensed" panose="02000506030000020004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7D633D-4E62-16C4-36CA-BAD950CBDD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3378" y="2104733"/>
            <a:ext cx="6895636" cy="3841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sv-S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 långt kan en buss som drivs av biogas köras om du sorterar ett bananskal som matavfall istället för att slänga det i vanliga soppåsen?</a:t>
            </a:r>
          </a:p>
          <a:p>
            <a:pPr>
              <a:spcBef>
                <a:spcPct val="30000"/>
              </a:spcBef>
            </a:pPr>
            <a:endParaRPr lang="sv-SE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meter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meter</a:t>
            </a:r>
          </a:p>
          <a:p>
            <a:pPr>
              <a:spcBef>
                <a:spcPct val="30000"/>
              </a:spcBef>
            </a:pPr>
            <a:r>
              <a:rPr lang="sv-SE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v-SE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meter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11E4C27-EC19-7557-C04C-2FEA15D37C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3378" y="908720"/>
            <a:ext cx="8143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16E22"/>
                </a:solidFill>
                <a:latin typeface="Block BQ Bold" panose="02000806030000020004" pitchFamily="50" charset="0"/>
                <a:cs typeface="Calibri" panose="020F0502020204030204" pitchFamily="34" charset="0"/>
              </a:rPr>
              <a:t>QUIZ FRÅGA 3/4</a:t>
            </a:r>
          </a:p>
        </p:txBody>
      </p:sp>
      <p:pic>
        <p:nvPicPr>
          <p:cNvPr id="13" name="Bildobjekt 12" descr="En bild som visar konst, Grafik, Färggrann, symbol&#10;&#10;Automatiskt genererad beskrivning">
            <a:extLst>
              <a:ext uri="{FF2B5EF4-FFF2-40B4-BE49-F238E27FC236}">
                <a16:creationId xmlns:a16="http://schemas.microsoft.com/office/drawing/2014/main" id="{2C516F3B-3E8E-73A7-C3F2-C4B1831D99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105"/>
          <a:stretch/>
        </p:blipFill>
        <p:spPr>
          <a:xfrm rot="16200000">
            <a:off x="10682877" y="4622959"/>
            <a:ext cx="2106825" cy="911425"/>
          </a:xfrm>
          <a:prstGeom prst="rect">
            <a:avLst/>
          </a:prstGeom>
        </p:spPr>
      </p:pic>
      <p:pic>
        <p:nvPicPr>
          <p:cNvPr id="2" name="Picture 2" descr="Banana Skin-foton och fler bilder på Bananskal - Bananskal, Banan, Skal -  Plantdel - iStock">
            <a:extLst>
              <a:ext uri="{FF2B5EF4-FFF2-40B4-BE49-F238E27FC236}">
                <a16:creationId xmlns:a16="http://schemas.microsoft.com/office/drawing/2014/main" id="{BA5857AC-C196-E482-E27A-9177DDDF8E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2104733"/>
            <a:ext cx="3668752" cy="24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03086"/>
      </p:ext>
    </p:extLst>
  </p:cSld>
  <p:clrMapOvr>
    <a:masterClrMapping/>
  </p:clrMapOvr>
</p:sld>
</file>

<file path=ppt/theme/theme1.xml><?xml version="1.0" encoding="utf-8"?>
<a:theme xmlns:a="http://schemas.openxmlformats.org/drawingml/2006/main" name="Renova AB PowerPoint-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6633"/>
      </a:accent1>
      <a:accent2>
        <a:srgbClr val="FECC3E"/>
      </a:accent2>
      <a:accent3>
        <a:srgbClr val="FFFFFF"/>
      </a:accent3>
      <a:accent4>
        <a:srgbClr val="000000"/>
      </a:accent4>
      <a:accent5>
        <a:srgbClr val="FFB8AD"/>
      </a:accent5>
      <a:accent6>
        <a:srgbClr val="E6B937"/>
      </a:accent6>
      <a:hlink>
        <a:srgbClr val="3AA06E"/>
      </a:hlink>
      <a:folHlink>
        <a:srgbClr val="FFFF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nova AB PowerPoint-mall 2022" id="{87076C75-CDA8-4DEC-8028-54D4DDFD033A}" vid="{155ADBD2-4B8F-46E1-AB6B-AA18BA701102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f02a8-15f4-4dff-a544-f070f35b649d">
      <Terms xmlns="http://schemas.microsoft.com/office/infopath/2007/PartnerControls"/>
    </lcf76f155ced4ddcb4097134ff3c332f>
    <TaxCatchAll xmlns="547c6205-dd80-4fb4-bf2e-d82ccb9197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5F9774238F36469926FC9E36BA68B3" ma:contentTypeVersion="18" ma:contentTypeDescription="Skapa ett nytt dokument." ma:contentTypeScope="" ma:versionID="c879c71a11b4b0f7cf13235a7e6854a9">
  <xsd:schema xmlns:xsd="http://www.w3.org/2001/XMLSchema" xmlns:xs="http://www.w3.org/2001/XMLSchema" xmlns:p="http://schemas.microsoft.com/office/2006/metadata/properties" xmlns:ns2="1b2f02a8-15f4-4dff-a544-f070f35b649d" xmlns:ns3="547c6205-dd80-4fb4-bf2e-d82ccb919729" targetNamespace="http://schemas.microsoft.com/office/2006/metadata/properties" ma:root="true" ma:fieldsID="4cb918203538e85bdc54e898d34cc6dc" ns2:_="" ns3:_="">
    <xsd:import namespace="1b2f02a8-15f4-4dff-a544-f070f35b649d"/>
    <xsd:import namespace="547c6205-dd80-4fb4-bf2e-d82ccb919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f02a8-15f4-4dff-a544-f070f35b6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06fbd186-9bfd-4aef-a33f-9118e72c7e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c6205-dd80-4fb4-bf2e-d82ccb919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6d7e-b203-46a2-8096-4182eb65810f}" ma:internalName="TaxCatchAll" ma:showField="CatchAllData" ma:web="547c6205-dd80-4fb4-bf2e-d82ccb919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19B0E9-5CB2-4204-87F3-4FC7813A2F7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47c6205-dd80-4fb4-bf2e-d82ccb919729"/>
    <ds:schemaRef ds:uri="1b2f02a8-15f4-4dff-a544-f070f35b649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3EC9F3-23BD-44D4-8B3A-582B6E6B72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47C8AF-6948-4718-A2CE-EE4E164E47CF}">
  <ds:schemaRefs>
    <ds:schemaRef ds:uri="1b2f02a8-15f4-4dff-a544-f070f35b649d"/>
    <ds:schemaRef ds:uri="547c6205-dd80-4fb4-bf2e-d82ccb9197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Renova AB PowerPoint-mall 2023</Template>
  <TotalTime>209</TotalTime>
  <Words>1355</Words>
  <Application>Microsoft Office PowerPoint</Application>
  <PresentationFormat>Bredbild</PresentationFormat>
  <Paragraphs>161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Block BQ Bold</vt:lpstr>
      <vt:lpstr>Times New Roman</vt:lpstr>
      <vt:lpstr>Calibri</vt:lpstr>
      <vt:lpstr>Wingdings</vt:lpstr>
      <vt:lpstr>Block BQ Condensed</vt:lpstr>
      <vt:lpstr>Renova AB PowerPoint-mall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Linnea Donaldson</dc:creator>
  <cp:lastModifiedBy>Linnea Donaldson</cp:lastModifiedBy>
  <cp:revision>10</cp:revision>
  <dcterms:created xsi:type="dcterms:W3CDTF">2024-02-05T13:29:53Z</dcterms:created>
  <dcterms:modified xsi:type="dcterms:W3CDTF">2024-02-21T15:24:19Z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0x0101002D5F9774238F36469926FC9E36BA68B3</vt:lpwstr>
  </property>
  <property fmtid="{D5CDD505-2E9C-101B-9397-08002B2CF9AE}" pid="3" name="MediaServiceImageTags">
    <vt:lpwstr/>
  </property>
</Properties>
</file>